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13" r:id="rId6"/>
    <p:sldId id="260" r:id="rId7"/>
    <p:sldId id="295" r:id="rId8"/>
    <p:sldId id="296" r:id="rId9"/>
    <p:sldId id="262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8" r:id="rId18"/>
    <p:sldId id="273" r:id="rId19"/>
    <p:sldId id="274" r:id="rId20"/>
    <p:sldId id="275" r:id="rId21"/>
    <p:sldId id="276" r:id="rId22"/>
    <p:sldId id="277" r:id="rId23"/>
    <p:sldId id="264" r:id="rId24"/>
    <p:sldId id="279" r:id="rId25"/>
    <p:sldId id="280" r:id="rId26"/>
    <p:sldId id="281" r:id="rId27"/>
    <p:sldId id="303" r:id="rId28"/>
    <p:sldId id="306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7" r:id="rId41"/>
    <p:sldId id="293" r:id="rId42"/>
    <p:sldId id="301" r:id="rId43"/>
    <p:sldId id="300" r:id="rId44"/>
    <p:sldId id="298" r:id="rId45"/>
    <p:sldId id="302" r:id="rId46"/>
    <p:sldId id="305" r:id="rId47"/>
  </p:sldIdLst>
  <p:sldSz cx="9144000" cy="6858000" type="screen4x3"/>
  <p:notesSz cx="7010400" cy="9223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7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9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9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35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7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2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6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3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77784-222A-489E-B153-7A446E958534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6362F-21F5-4BB0-85AE-DC7365291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1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8.bin"/><Relationship Id="rId3" Type="http://schemas.openxmlformats.org/officeDocument/2006/relationships/image" Target="../media/image2.jpeg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200400"/>
            <a:ext cx="7772400" cy="1470025"/>
          </a:xfrm>
        </p:spPr>
        <p:txBody>
          <a:bodyPr/>
          <a:lstStyle/>
          <a:p>
            <a:r>
              <a:rPr lang="en-US" b="1" dirty="0" smtClean="0"/>
              <a:t>Malting 101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The foundation and building blocks of malting.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62000"/>
            <a:ext cx="30480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4841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4343400" cy="548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Grading barley is the process of separation based on kernel width/plumpness</a:t>
            </a:r>
          </a:p>
          <a:p>
            <a:r>
              <a:rPr lang="en-US" sz="2400" dirty="0" smtClean="0"/>
              <a:t>Purpose of grading</a:t>
            </a:r>
          </a:p>
          <a:p>
            <a:pPr lvl="1"/>
            <a:r>
              <a:rPr lang="en-US" sz="2000" dirty="0" smtClean="0"/>
              <a:t>Customer specification</a:t>
            </a:r>
          </a:p>
          <a:p>
            <a:pPr lvl="1"/>
            <a:r>
              <a:rPr lang="en-US" sz="2000" dirty="0" smtClean="0"/>
              <a:t>The plumpness of the kernel will have a direct impact on how it is processed during malting</a:t>
            </a:r>
            <a:endParaRPr lang="en-US" sz="2400" dirty="0" smtClean="0"/>
          </a:p>
          <a:p>
            <a:r>
              <a:rPr lang="en-US" sz="2400" dirty="0" smtClean="0"/>
              <a:t>Barley Grades</a:t>
            </a:r>
          </a:p>
          <a:p>
            <a:pPr lvl="1"/>
            <a:r>
              <a:rPr lang="en-US" sz="2000" dirty="0" smtClean="0"/>
              <a:t>A - on 6.25/64” – brewers</a:t>
            </a:r>
          </a:p>
          <a:p>
            <a:pPr lvl="1"/>
            <a:r>
              <a:rPr lang="en-US" sz="2000" dirty="0" smtClean="0"/>
              <a:t>B - on 5.5/64” – brewers</a:t>
            </a:r>
          </a:p>
          <a:p>
            <a:pPr lvl="1"/>
            <a:r>
              <a:rPr lang="en-US" sz="2000" dirty="0" smtClean="0"/>
              <a:t>C - on 5.25/64” – brewers/dist.</a:t>
            </a:r>
          </a:p>
          <a:p>
            <a:pPr lvl="1"/>
            <a:r>
              <a:rPr lang="en-US" sz="2000" dirty="0" smtClean="0"/>
              <a:t>D – on 5/64” – dist. or feed</a:t>
            </a:r>
          </a:p>
          <a:p>
            <a:pPr lvl="1"/>
            <a:r>
              <a:rPr lang="en-US" sz="2000" dirty="0" err="1" smtClean="0"/>
              <a:t>Thrus</a:t>
            </a:r>
            <a:r>
              <a:rPr lang="en-US" sz="2000" dirty="0" smtClean="0"/>
              <a:t> – thru 5/64” - feed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Scal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76" y="1676400"/>
            <a:ext cx="4405124" cy="366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of Barley and Malt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4267200" cy="2133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Mechanical Transportation</a:t>
            </a:r>
          </a:p>
          <a:p>
            <a:pPr lvl="1"/>
            <a:r>
              <a:rPr lang="en-US" sz="2000" dirty="0" smtClean="0"/>
              <a:t>Screw Conveyor</a:t>
            </a:r>
          </a:p>
          <a:p>
            <a:pPr lvl="1"/>
            <a:r>
              <a:rPr lang="en-US" sz="2000" dirty="0" smtClean="0"/>
              <a:t>Chain/Drag Conveyor</a:t>
            </a:r>
          </a:p>
          <a:p>
            <a:pPr lvl="1"/>
            <a:r>
              <a:rPr lang="en-US" sz="2000" dirty="0" smtClean="0"/>
              <a:t>Belt Conveyor</a:t>
            </a:r>
          </a:p>
          <a:p>
            <a:pPr lvl="1"/>
            <a:r>
              <a:rPr lang="en-US" sz="2000" dirty="0" smtClean="0"/>
              <a:t>Bucket Conveyor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81" y="5843893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 descr="http://www.go4b.com/usa/images/product-applications/screw-convey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1" y="4962832"/>
            <a:ext cx="59436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echanicalengineeringblog.com/wp-content/uploads/2012/12/01-layout-of-a-bucket-elevator_thum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60" y="1132114"/>
            <a:ext cx="2087995" cy="486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Untitled-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836" y="2590800"/>
            <a:ext cx="3505200" cy="259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 of Barley and Malt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91000" cy="1828800"/>
          </a:xfrm>
        </p:spPr>
        <p:txBody>
          <a:bodyPr/>
          <a:lstStyle/>
          <a:p>
            <a:r>
              <a:rPr lang="en-US" sz="2400" dirty="0" smtClean="0"/>
              <a:t>Pneumatic Transportation</a:t>
            </a:r>
          </a:p>
          <a:p>
            <a:pPr lvl="1"/>
            <a:r>
              <a:rPr lang="en-US" sz="2000" dirty="0" smtClean="0"/>
              <a:t>Suction Conveyor</a:t>
            </a:r>
          </a:p>
          <a:p>
            <a:pPr lvl="1"/>
            <a:r>
              <a:rPr lang="en-US" sz="2000" dirty="0" smtClean="0"/>
              <a:t>Compressed Air Conveyor</a:t>
            </a:r>
          </a:p>
          <a:p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http://www.ats-group.com/media/4332/modified%20image%20of%20pneumatic%20syst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57887"/>
            <a:ext cx="6400800" cy="384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1148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Segregation Criteria</a:t>
            </a:r>
          </a:p>
          <a:p>
            <a:pPr lvl="1"/>
            <a:r>
              <a:rPr lang="en-US" sz="2000" dirty="0" smtClean="0"/>
              <a:t>Variety/Year</a:t>
            </a:r>
          </a:p>
          <a:p>
            <a:pPr lvl="1"/>
            <a:r>
              <a:rPr lang="en-US" sz="2000" dirty="0" smtClean="0"/>
              <a:t>Grades</a:t>
            </a:r>
          </a:p>
          <a:p>
            <a:pPr lvl="1"/>
            <a:r>
              <a:rPr lang="en-US" sz="2000" dirty="0" smtClean="0"/>
              <a:t>Protein Level</a:t>
            </a:r>
          </a:p>
          <a:p>
            <a:pPr lvl="1"/>
            <a:r>
              <a:rPr lang="en-US" sz="2000" dirty="0" smtClean="0"/>
              <a:t>DON Level</a:t>
            </a:r>
          </a:p>
          <a:p>
            <a:pPr lvl="1"/>
            <a:r>
              <a:rPr lang="en-US" sz="2000" dirty="0" smtClean="0"/>
              <a:t>Growing Region</a:t>
            </a:r>
          </a:p>
          <a:p>
            <a:pPr lvl="1"/>
            <a:r>
              <a:rPr lang="en-US" sz="2000" dirty="0" smtClean="0"/>
              <a:t>Brightness</a:t>
            </a:r>
          </a:p>
          <a:p>
            <a:r>
              <a:rPr lang="en-US" sz="2400" dirty="0" smtClean="0"/>
              <a:t>Pest Control</a:t>
            </a:r>
          </a:p>
          <a:p>
            <a:pPr lvl="1"/>
            <a:r>
              <a:rPr lang="en-US" sz="2000" dirty="0" smtClean="0"/>
              <a:t>Inspect incoming barley</a:t>
            </a:r>
          </a:p>
          <a:p>
            <a:pPr lvl="1"/>
            <a:r>
              <a:rPr lang="en-US" sz="2000" dirty="0" smtClean="0"/>
              <a:t>Clean silos before filling</a:t>
            </a:r>
          </a:p>
          <a:p>
            <a:pPr lvl="1"/>
            <a:r>
              <a:rPr lang="en-US" sz="2000" dirty="0" smtClean="0"/>
              <a:t>Fumigate silos</a:t>
            </a:r>
          </a:p>
          <a:p>
            <a:pPr lvl="1"/>
            <a:r>
              <a:rPr lang="en-US" sz="2000" dirty="0" smtClean="0"/>
              <a:t>Inspect Conveyors</a:t>
            </a:r>
          </a:p>
          <a:p>
            <a:pPr lvl="1"/>
            <a:r>
              <a:rPr lang="en-US" sz="2000" dirty="0" smtClean="0"/>
              <a:t>Good Housekeeping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76800" y="1981200"/>
            <a:ext cx="411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/>
              <a:t>Rahr Shakopee Storage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 smtClean="0"/>
              <a:t>6.5 million bushels of total storage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 smtClean="0"/>
              <a:t>273 Individual bins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 smtClean="0"/>
              <a:t>Approximately 12-15 different barley varieties at any time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Malting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11429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What is Malting?</a:t>
            </a:r>
          </a:p>
          <a:p>
            <a:pPr lvl="1"/>
            <a:r>
              <a:rPr lang="en-US" sz="2000" dirty="0" smtClean="0"/>
              <a:t>Malting is a controlled germination of a cereal grain to produce enzymes and to cause defined changes in its chemical constituents</a:t>
            </a:r>
            <a:endParaRPr lang="en-US" sz="20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28" descr="steep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71719"/>
            <a:ext cx="2865981" cy="212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IMG00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840" y="2871719"/>
            <a:ext cx="3069187" cy="212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6309" y="5271653"/>
            <a:ext cx="286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Steeping</a:t>
            </a:r>
          </a:p>
          <a:p>
            <a:pPr algn="ctr"/>
            <a:r>
              <a:rPr lang="en-US" b="1" dirty="0" smtClean="0"/>
              <a:t>36-48 Hours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52800" y="5330591"/>
            <a:ext cx="3069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Germination</a:t>
            </a:r>
          </a:p>
          <a:p>
            <a:pPr algn="ctr"/>
            <a:r>
              <a:rPr lang="en-US" b="1" dirty="0" smtClean="0"/>
              <a:t>96-120 Hours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574387" y="5243944"/>
            <a:ext cx="2504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Kilning</a:t>
            </a:r>
          </a:p>
          <a:p>
            <a:pPr algn="ctr"/>
            <a:r>
              <a:rPr lang="en-US" b="1" dirty="0" smtClean="0"/>
              <a:t>24-48 Hours</a:t>
            </a:r>
            <a:endParaRPr lang="en-US" b="1" dirty="0"/>
          </a:p>
        </p:txBody>
      </p:sp>
      <p:pic>
        <p:nvPicPr>
          <p:cNvPr id="11" name="Picture 2" descr="kiln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710" y="2871719"/>
            <a:ext cx="2700889" cy="212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2999"/>
            <a:ext cx="4648200" cy="5636077"/>
          </a:xfrm>
        </p:spPr>
        <p:txBody>
          <a:bodyPr>
            <a:normAutofit/>
          </a:bodyPr>
          <a:lstStyle/>
          <a:p>
            <a:r>
              <a:rPr lang="en-US" sz="2400" dirty="0"/>
              <a:t>Steeping is the most critical stage of the malting process</a:t>
            </a:r>
          </a:p>
          <a:p>
            <a:r>
              <a:rPr lang="en-US" sz="2400" dirty="0" smtClean="0"/>
              <a:t>Objectives of steeping</a:t>
            </a:r>
          </a:p>
          <a:p>
            <a:pPr lvl="1"/>
            <a:r>
              <a:rPr lang="en-US" sz="2000" dirty="0" smtClean="0"/>
              <a:t>Clean and rinse barley surface</a:t>
            </a:r>
          </a:p>
          <a:p>
            <a:pPr lvl="1"/>
            <a:r>
              <a:rPr lang="en-US" sz="2000" dirty="0" smtClean="0"/>
              <a:t>Remove growth inhibitors</a:t>
            </a:r>
          </a:p>
          <a:p>
            <a:pPr lvl="1"/>
            <a:r>
              <a:rPr lang="en-US" sz="2000" dirty="0" smtClean="0"/>
              <a:t>Hydrate the barley </a:t>
            </a:r>
            <a:r>
              <a:rPr lang="en-US" sz="2000" dirty="0" err="1" smtClean="0"/>
              <a:t>kernals</a:t>
            </a:r>
            <a:endParaRPr lang="en-US" sz="2000" dirty="0" smtClean="0"/>
          </a:p>
          <a:p>
            <a:pPr lvl="1"/>
            <a:r>
              <a:rPr lang="en-US" sz="2000" dirty="0" smtClean="0"/>
              <a:t>Provide 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and remove CO</a:t>
            </a:r>
            <a:r>
              <a:rPr lang="en-US" sz="2000" baseline="-25000" dirty="0" smtClean="0"/>
              <a:t>2</a:t>
            </a:r>
          </a:p>
          <a:p>
            <a:pPr lvl="1"/>
            <a:r>
              <a:rPr lang="en-US" sz="2000" dirty="0" smtClean="0"/>
              <a:t>Control temperature to ensure uniform respiration</a:t>
            </a:r>
            <a:endParaRPr lang="en-US" sz="2400" dirty="0" smtClean="0"/>
          </a:p>
          <a:p>
            <a:r>
              <a:rPr lang="en-US" sz="2400" dirty="0" smtClean="0"/>
              <a:t>Steeping Control Parameters</a:t>
            </a:r>
          </a:p>
          <a:p>
            <a:pPr lvl="1"/>
            <a:r>
              <a:rPr lang="en-US" sz="2000" dirty="0" smtClean="0"/>
              <a:t>Hydrate barley </a:t>
            </a:r>
            <a:r>
              <a:rPr lang="en-US" sz="2000" dirty="0" smtClean="0"/>
              <a:t>t</a:t>
            </a:r>
          </a:p>
          <a:p>
            <a:pPr lvl="1"/>
            <a:r>
              <a:rPr lang="en-US" sz="2000" dirty="0" smtClean="0"/>
              <a:t>Water </a:t>
            </a:r>
            <a:r>
              <a:rPr lang="en-US" sz="2000" dirty="0" smtClean="0"/>
              <a:t>temperature </a:t>
            </a:r>
            <a:r>
              <a:rPr lang="en-US" sz="2000" dirty="0" smtClean="0"/>
              <a:t>48-70 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F</a:t>
            </a:r>
            <a:endParaRPr lang="en-US" sz="2000" dirty="0" smtClean="0"/>
          </a:p>
          <a:p>
            <a:pPr lvl="1"/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</a:t>
            </a:r>
            <a:r>
              <a:rPr lang="en-US" sz="2000" dirty="0" smtClean="0"/>
              <a:t>removal 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steep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91" y="1828800"/>
            <a:ext cx="4038600" cy="299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Immersion Schedule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19020"/>
            <a:ext cx="609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19020"/>
            <a:ext cx="609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19020"/>
            <a:ext cx="609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19020"/>
            <a:ext cx="609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19020"/>
            <a:ext cx="584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519020"/>
            <a:ext cx="584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19020"/>
            <a:ext cx="584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9020"/>
            <a:ext cx="5842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733800" y="258582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AutoShape 13"/>
          <p:cNvSpPr>
            <a:spLocks noChangeArrowheads="1"/>
          </p:cNvSpPr>
          <p:nvPr/>
        </p:nvSpPr>
        <p:spPr bwMode="auto">
          <a:xfrm>
            <a:off x="7924800" y="258582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5791200" y="258582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858000" y="2585820"/>
            <a:ext cx="76200" cy="3048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>
            <a:off x="4800600" y="2662020"/>
            <a:ext cx="76200" cy="3048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2667000" y="2585820"/>
            <a:ext cx="76200" cy="3048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685800" y="2585820"/>
            <a:ext cx="76200" cy="304800"/>
          </a:xfrm>
          <a:prstGeom prst="upArrow">
            <a:avLst>
              <a:gd name="adj1" fmla="val 50000"/>
              <a:gd name="adj2" fmla="val 100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1676400" y="2585820"/>
            <a:ext cx="76200" cy="381000"/>
          </a:xfrm>
          <a:prstGeom prst="down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304800" y="2966820"/>
            <a:ext cx="103187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ctr" eaLnBrk="1" hangingPunct="1"/>
            <a:endParaRPr lang="en-US" altLang="en-US" sz="1600" b="0" baseline="-2500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2000">
                <a:latin typeface="Arial" charset="0"/>
              </a:rPr>
              <a:t>Water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1412875" y="3043020"/>
            <a:ext cx="7350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CO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ctr" eaLnBrk="1" hangingPunct="1"/>
            <a:endParaRPr lang="en-US" altLang="en-US" sz="1600" b="0" baseline="-25000">
              <a:solidFill>
                <a:schemeClr val="tx2"/>
              </a:solidFill>
              <a:latin typeface="Arial" charset="0"/>
            </a:endParaRPr>
          </a:p>
          <a:p>
            <a:pPr algn="ctr" eaLnBrk="1" hangingPunct="1"/>
            <a:r>
              <a:rPr lang="en-US" altLang="en-US" sz="2000">
                <a:latin typeface="Arial" charset="0"/>
              </a:rPr>
              <a:t>Air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Rest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429000" y="2966820"/>
            <a:ext cx="914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CO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eaLnBrk="1" hangingPunct="1"/>
            <a:endParaRPr lang="en-US" altLang="en-US" sz="1600" b="0">
              <a:latin typeface="Arial" charset="0"/>
            </a:endParaRPr>
          </a:p>
          <a:p>
            <a:pPr algn="ctr" eaLnBrk="1" hangingPunct="1"/>
            <a:r>
              <a:rPr lang="en-US" altLang="en-US" sz="2000">
                <a:latin typeface="Arial" charset="0"/>
              </a:rPr>
              <a:t>Air 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Rest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19600" y="3043020"/>
            <a:ext cx="91440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Water</a:t>
            </a:r>
            <a:endParaRPr lang="en-US" altLang="en-US" sz="1600" b="0" baseline="-25000">
              <a:solidFill>
                <a:schemeClr val="tx2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en-US" sz="1600" b="0" baseline="-2500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2000">
              <a:latin typeface="Arial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286000" y="3119220"/>
            <a:ext cx="91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Water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477000" y="3043020"/>
            <a:ext cx="91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charset="0"/>
              </a:rPr>
              <a:t>Water</a:t>
            </a: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548313" y="2966820"/>
            <a:ext cx="7350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0">
                <a:solidFill>
                  <a:schemeClr val="tx2"/>
                </a:solidFill>
                <a:latin typeface="Arial" charset="0"/>
              </a:rPr>
              <a:t>CO</a:t>
            </a:r>
            <a:r>
              <a:rPr lang="en-US" altLang="en-US" sz="1600" b="0" baseline="-25000">
                <a:solidFill>
                  <a:schemeClr val="tx2"/>
                </a:solidFill>
                <a:latin typeface="Arial" charset="0"/>
              </a:rPr>
              <a:t>2</a:t>
            </a:r>
          </a:p>
          <a:p>
            <a:pPr algn="ctr" eaLnBrk="1" hangingPunct="1"/>
            <a:endParaRPr lang="en-US" altLang="en-US" sz="1600" b="0">
              <a:latin typeface="Arial" charset="0"/>
            </a:endParaRPr>
          </a:p>
          <a:p>
            <a:pPr algn="ctr" eaLnBrk="1" hangingPunct="1"/>
            <a:r>
              <a:rPr lang="en-US" altLang="en-US" sz="2000">
                <a:latin typeface="Arial" charset="0"/>
              </a:rPr>
              <a:t>Air 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Rest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7696200" y="3043020"/>
            <a:ext cx="7350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0">
                <a:solidFill>
                  <a:schemeClr val="tx2"/>
                </a:solidFill>
              </a:rPr>
              <a:t>CO</a:t>
            </a:r>
            <a:r>
              <a:rPr lang="en-US" altLang="en-US" sz="1600" b="0" baseline="-25000">
                <a:solidFill>
                  <a:schemeClr val="tx2"/>
                </a:solidFill>
              </a:rPr>
              <a:t>2</a:t>
            </a:r>
          </a:p>
          <a:p>
            <a:pPr algn="ctr" eaLnBrk="1" hangingPunct="1"/>
            <a:endParaRPr lang="en-US" altLang="en-US" sz="1600" b="0"/>
          </a:p>
          <a:p>
            <a:pPr algn="ctr" eaLnBrk="1" hangingPunct="1"/>
            <a:r>
              <a:rPr lang="en-US" altLang="en-US" sz="2000">
                <a:latin typeface="Arial" charset="0"/>
              </a:rPr>
              <a:t>Air</a:t>
            </a:r>
          </a:p>
          <a:p>
            <a:pPr algn="ctr" eaLnBrk="1" hangingPunct="1"/>
            <a:r>
              <a:rPr lang="en-US" altLang="en-US" sz="2000">
                <a:latin typeface="Arial" charset="0"/>
              </a:rPr>
              <a:t>Rest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" y="4876800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Four water phases followed by four air rest phases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Vigorous Aeration in water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Consistent </a:t>
            </a: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 smtClean="0"/>
              <a:t> removal during dry air rest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Uptake vs. Kernel Size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304800" y="1981200"/>
            <a:ext cx="8531225" cy="4411663"/>
            <a:chOff x="336" y="1213"/>
            <a:chExt cx="5374" cy="2779"/>
          </a:xfrm>
        </p:grpSpPr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562" y="1217"/>
              <a:ext cx="0" cy="209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519" y="3312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519" y="2895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519" y="2471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519" y="2054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519" y="1630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1519" y="1213"/>
              <a:ext cx="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1566" y="3312"/>
              <a:ext cx="337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1562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2124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2686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3254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3817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4379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4941" y="3308"/>
              <a:ext cx="0" cy="6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1232" y="3190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226" y="2773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226" y="2349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1226" y="1932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1226" y="1508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465" y="3435"/>
              <a:ext cx="20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986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10</a:t>
              </a: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2548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20</a:t>
              </a: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3116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30</a:t>
              </a:r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3678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40</a:t>
              </a:r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240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50</a:t>
              </a: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4802" y="3435"/>
              <a:ext cx="29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60</a:t>
              </a: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4800" y="1800"/>
              <a:ext cx="900" cy="925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4942" y="1921"/>
              <a:ext cx="37" cy="41"/>
            </a:xfrm>
            <a:custGeom>
              <a:avLst/>
              <a:gdLst>
                <a:gd name="T0" fmla="*/ 18 w 37"/>
                <a:gd name="T1" fmla="*/ 0 h 41"/>
                <a:gd name="T2" fmla="*/ 36 w 37"/>
                <a:gd name="T3" fmla="*/ 20 h 41"/>
                <a:gd name="T4" fmla="*/ 18 w 37"/>
                <a:gd name="T5" fmla="*/ 40 h 41"/>
                <a:gd name="T6" fmla="*/ 0 w 37"/>
                <a:gd name="T7" fmla="*/ 20 h 41"/>
                <a:gd name="T8" fmla="*/ 18 w 37"/>
                <a:gd name="T9" fmla="*/ 0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41"/>
                <a:gd name="T17" fmla="*/ 37 w 37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41">
                  <a:moveTo>
                    <a:pt x="18" y="0"/>
                  </a:moveTo>
                  <a:lnTo>
                    <a:pt x="36" y="20"/>
                  </a:lnTo>
                  <a:lnTo>
                    <a:pt x="18" y="40"/>
                  </a:lnTo>
                  <a:lnTo>
                    <a:pt x="0" y="20"/>
                  </a:lnTo>
                  <a:lnTo>
                    <a:pt x="18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4983" y="1805"/>
              <a:ext cx="52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small</a:t>
              </a: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4946" y="2157"/>
              <a:ext cx="28" cy="3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4983" y="2037"/>
              <a:ext cx="72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medium</a:t>
              </a: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4942" y="2385"/>
              <a:ext cx="37" cy="40"/>
            </a:xfrm>
            <a:custGeom>
              <a:avLst/>
              <a:gdLst>
                <a:gd name="T0" fmla="*/ 18 w 37"/>
                <a:gd name="T1" fmla="*/ 0 h 40"/>
                <a:gd name="T2" fmla="*/ 36 w 37"/>
                <a:gd name="T3" fmla="*/ 39 h 40"/>
                <a:gd name="T4" fmla="*/ 0 w 37"/>
                <a:gd name="T5" fmla="*/ 39 h 40"/>
                <a:gd name="T6" fmla="*/ 18 w 37"/>
                <a:gd name="T7" fmla="*/ 0 h 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40"/>
                <a:gd name="T14" fmla="*/ 37 w 37"/>
                <a:gd name="T15" fmla="*/ 40 h 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40">
                  <a:moveTo>
                    <a:pt x="18" y="0"/>
                  </a:moveTo>
                  <a:lnTo>
                    <a:pt x="36" y="39"/>
                  </a:lnTo>
                  <a:lnTo>
                    <a:pt x="0" y="39"/>
                  </a:lnTo>
                  <a:lnTo>
                    <a:pt x="18" y="0"/>
                  </a:lnTo>
                </a:path>
              </a:pathLst>
            </a:custGeom>
            <a:solidFill>
              <a:srgbClr val="00FF00"/>
            </a:solidFill>
            <a:ln w="12700" cap="rnd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983" y="2268"/>
              <a:ext cx="49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large</a:t>
              </a:r>
            </a:p>
          </p:txBody>
        </p:sp>
        <p:sp>
          <p:nvSpPr>
            <p:cNvPr id="40" name="Rectangle 43"/>
            <p:cNvSpPr>
              <a:spLocks noChangeArrowheads="1"/>
            </p:cNvSpPr>
            <p:nvPr/>
          </p:nvSpPr>
          <p:spPr bwMode="auto">
            <a:xfrm>
              <a:off x="4944" y="2500"/>
              <a:ext cx="6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avg..all</a:t>
              </a:r>
            </a:p>
          </p:txBody>
        </p:sp>
        <p:sp>
          <p:nvSpPr>
            <p:cNvPr id="41" name="Oval 44"/>
            <p:cNvSpPr>
              <a:spLocks noChangeArrowheads="1"/>
            </p:cNvSpPr>
            <p:nvPr/>
          </p:nvSpPr>
          <p:spPr bwMode="auto">
            <a:xfrm>
              <a:off x="4932" y="1924"/>
              <a:ext cx="80" cy="80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2" name="Oval 45"/>
            <p:cNvSpPr>
              <a:spLocks noChangeArrowheads="1"/>
            </p:cNvSpPr>
            <p:nvPr/>
          </p:nvSpPr>
          <p:spPr bwMode="auto">
            <a:xfrm flipH="1">
              <a:off x="4896" y="2557"/>
              <a:ext cx="96" cy="96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3" name="Rectangle 46"/>
            <p:cNvSpPr>
              <a:spLocks noChangeArrowheads="1"/>
            </p:cNvSpPr>
            <p:nvPr/>
          </p:nvSpPr>
          <p:spPr bwMode="auto">
            <a:xfrm>
              <a:off x="4931" y="2132"/>
              <a:ext cx="66" cy="80"/>
            </a:xfrm>
            <a:prstGeom prst="rect">
              <a:avLst/>
            </a:prstGeom>
            <a:solidFill>
              <a:srgbClr val="FF33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4" name="Rectangle 47"/>
            <p:cNvSpPr>
              <a:spLocks noChangeArrowheads="1"/>
            </p:cNvSpPr>
            <p:nvPr/>
          </p:nvSpPr>
          <p:spPr bwMode="auto">
            <a:xfrm>
              <a:off x="1543" y="3252"/>
              <a:ext cx="53" cy="64"/>
            </a:xfrm>
            <a:prstGeom prst="rect">
              <a:avLst/>
            </a:prstGeom>
            <a:solidFill>
              <a:srgbClr val="FF00CC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5" name="AutoShape 48"/>
            <p:cNvSpPr>
              <a:spLocks noChangeArrowheads="1"/>
            </p:cNvSpPr>
            <p:nvPr/>
          </p:nvSpPr>
          <p:spPr bwMode="auto">
            <a:xfrm>
              <a:off x="4932" y="2364"/>
              <a:ext cx="72" cy="72"/>
            </a:xfrm>
            <a:prstGeom prst="triangle">
              <a:avLst>
                <a:gd name="adj" fmla="val 49995"/>
              </a:avLst>
            </a:prstGeom>
            <a:solidFill>
              <a:srgbClr val="99FF99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6" name="AutoShape 49"/>
            <p:cNvSpPr>
              <a:spLocks noChangeArrowheads="1"/>
            </p:cNvSpPr>
            <p:nvPr/>
          </p:nvSpPr>
          <p:spPr bwMode="auto">
            <a:xfrm>
              <a:off x="1540" y="3268"/>
              <a:ext cx="56" cy="56"/>
            </a:xfrm>
            <a:prstGeom prst="triangle">
              <a:avLst>
                <a:gd name="adj" fmla="val 49995"/>
              </a:avLst>
            </a:prstGeom>
            <a:solidFill>
              <a:srgbClr val="CCECFF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7" name="Oval 50"/>
            <p:cNvSpPr>
              <a:spLocks noChangeArrowheads="1"/>
            </p:cNvSpPr>
            <p:nvPr/>
          </p:nvSpPr>
          <p:spPr bwMode="auto">
            <a:xfrm>
              <a:off x="1532" y="3276"/>
              <a:ext cx="64" cy="64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8" name="Oval 51"/>
            <p:cNvSpPr>
              <a:spLocks noChangeArrowheads="1"/>
            </p:cNvSpPr>
            <p:nvPr/>
          </p:nvSpPr>
          <p:spPr bwMode="auto">
            <a:xfrm>
              <a:off x="1532" y="3268"/>
              <a:ext cx="64" cy="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49" name="Oval 52"/>
            <p:cNvSpPr>
              <a:spLocks noChangeArrowheads="1"/>
            </p:cNvSpPr>
            <p:nvPr/>
          </p:nvSpPr>
          <p:spPr bwMode="auto">
            <a:xfrm>
              <a:off x="1532" y="325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0" name="Oval 53"/>
            <p:cNvSpPr>
              <a:spLocks noChangeArrowheads="1"/>
            </p:cNvSpPr>
            <p:nvPr/>
          </p:nvSpPr>
          <p:spPr bwMode="auto">
            <a:xfrm>
              <a:off x="2020" y="2164"/>
              <a:ext cx="64" cy="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1" name="Oval 54"/>
            <p:cNvSpPr>
              <a:spLocks noChangeArrowheads="1"/>
            </p:cNvSpPr>
            <p:nvPr/>
          </p:nvSpPr>
          <p:spPr bwMode="auto">
            <a:xfrm>
              <a:off x="2052" y="2132"/>
              <a:ext cx="64" cy="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2" name="Oval 55"/>
            <p:cNvSpPr>
              <a:spLocks noChangeArrowheads="1"/>
            </p:cNvSpPr>
            <p:nvPr/>
          </p:nvSpPr>
          <p:spPr bwMode="auto">
            <a:xfrm>
              <a:off x="2716" y="1724"/>
              <a:ext cx="64" cy="64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grpSp>
          <p:nvGrpSpPr>
            <p:cNvPr id="53" name="Group 56"/>
            <p:cNvGrpSpPr>
              <a:grpSpLocks/>
            </p:cNvGrpSpPr>
            <p:nvPr/>
          </p:nvGrpSpPr>
          <p:grpSpPr bwMode="auto">
            <a:xfrm>
              <a:off x="1668" y="1260"/>
              <a:ext cx="2612" cy="1368"/>
              <a:chOff x="1668" y="1260"/>
              <a:chExt cx="2612" cy="1368"/>
            </a:xfrm>
          </p:grpSpPr>
          <p:sp>
            <p:nvSpPr>
              <p:cNvPr id="165" name="Oval 57"/>
              <p:cNvSpPr>
                <a:spLocks noChangeArrowheads="1"/>
              </p:cNvSpPr>
              <p:nvPr/>
            </p:nvSpPr>
            <p:spPr bwMode="auto">
              <a:xfrm>
                <a:off x="1988" y="218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6" name="Oval 58"/>
              <p:cNvSpPr>
                <a:spLocks noChangeArrowheads="1"/>
              </p:cNvSpPr>
              <p:nvPr/>
            </p:nvSpPr>
            <p:spPr bwMode="auto">
              <a:xfrm>
                <a:off x="2312" y="194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7" name="Oval 59"/>
              <p:cNvSpPr>
                <a:spLocks noChangeArrowheads="1"/>
              </p:cNvSpPr>
              <p:nvPr/>
            </p:nvSpPr>
            <p:spPr bwMode="auto">
              <a:xfrm>
                <a:off x="1668" y="256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8" name="Oval 60"/>
              <p:cNvSpPr>
                <a:spLocks noChangeArrowheads="1"/>
              </p:cNvSpPr>
              <p:nvPr/>
            </p:nvSpPr>
            <p:spPr bwMode="auto">
              <a:xfrm>
                <a:off x="1724" y="248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9" name="Oval 61"/>
              <p:cNvSpPr>
                <a:spLocks noChangeArrowheads="1"/>
              </p:cNvSpPr>
              <p:nvPr/>
            </p:nvSpPr>
            <p:spPr bwMode="auto">
              <a:xfrm>
                <a:off x="1828" y="2396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0" name="Oval 62"/>
              <p:cNvSpPr>
                <a:spLocks noChangeArrowheads="1"/>
              </p:cNvSpPr>
              <p:nvPr/>
            </p:nvSpPr>
            <p:spPr bwMode="auto">
              <a:xfrm>
                <a:off x="1868" y="234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1" name="Oval 63"/>
              <p:cNvSpPr>
                <a:spLocks noChangeArrowheads="1"/>
              </p:cNvSpPr>
              <p:nvPr/>
            </p:nvSpPr>
            <p:spPr bwMode="auto">
              <a:xfrm>
                <a:off x="1932" y="225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2" name="Oval 64"/>
              <p:cNvSpPr>
                <a:spLocks noChangeArrowheads="1"/>
              </p:cNvSpPr>
              <p:nvPr/>
            </p:nvSpPr>
            <p:spPr bwMode="auto">
              <a:xfrm>
                <a:off x="2092" y="209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3" name="Oval 65"/>
              <p:cNvSpPr>
                <a:spLocks noChangeArrowheads="1"/>
              </p:cNvSpPr>
              <p:nvPr/>
            </p:nvSpPr>
            <p:spPr bwMode="auto">
              <a:xfrm>
                <a:off x="2348" y="189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4" name="Oval 66"/>
              <p:cNvSpPr>
                <a:spLocks noChangeArrowheads="1"/>
              </p:cNvSpPr>
              <p:nvPr/>
            </p:nvSpPr>
            <p:spPr bwMode="auto">
              <a:xfrm>
                <a:off x="2396" y="188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5" name="Oval 67"/>
              <p:cNvSpPr>
                <a:spLocks noChangeArrowheads="1"/>
              </p:cNvSpPr>
              <p:nvPr/>
            </p:nvSpPr>
            <p:spPr bwMode="auto">
              <a:xfrm>
                <a:off x="2436" y="186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6" name="Oval 68"/>
              <p:cNvSpPr>
                <a:spLocks noChangeArrowheads="1"/>
              </p:cNvSpPr>
              <p:nvPr/>
            </p:nvSpPr>
            <p:spPr bwMode="auto">
              <a:xfrm>
                <a:off x="2492" y="1836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7" name="Oval 69"/>
              <p:cNvSpPr>
                <a:spLocks noChangeArrowheads="1"/>
              </p:cNvSpPr>
              <p:nvPr/>
            </p:nvSpPr>
            <p:spPr bwMode="auto">
              <a:xfrm>
                <a:off x="3260" y="148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8" name="Oval 70"/>
              <p:cNvSpPr>
                <a:spLocks noChangeArrowheads="1"/>
              </p:cNvSpPr>
              <p:nvPr/>
            </p:nvSpPr>
            <p:spPr bwMode="auto">
              <a:xfrm>
                <a:off x="2548" y="182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79" name="Oval 71"/>
              <p:cNvSpPr>
                <a:spLocks noChangeArrowheads="1"/>
              </p:cNvSpPr>
              <p:nvPr/>
            </p:nvSpPr>
            <p:spPr bwMode="auto">
              <a:xfrm>
                <a:off x="2596" y="178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0" name="Oval 72"/>
              <p:cNvSpPr>
                <a:spLocks noChangeArrowheads="1"/>
              </p:cNvSpPr>
              <p:nvPr/>
            </p:nvSpPr>
            <p:spPr bwMode="auto">
              <a:xfrm>
                <a:off x="2652" y="176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1" name="Oval 73"/>
              <p:cNvSpPr>
                <a:spLocks noChangeArrowheads="1"/>
              </p:cNvSpPr>
              <p:nvPr/>
            </p:nvSpPr>
            <p:spPr bwMode="auto">
              <a:xfrm>
                <a:off x="3332" y="154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2" name="Oval 74"/>
              <p:cNvSpPr>
                <a:spLocks noChangeArrowheads="1"/>
              </p:cNvSpPr>
              <p:nvPr/>
            </p:nvSpPr>
            <p:spPr bwMode="auto">
              <a:xfrm>
                <a:off x="3412" y="150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3" name="Oval 75"/>
              <p:cNvSpPr>
                <a:spLocks noChangeArrowheads="1"/>
              </p:cNvSpPr>
              <p:nvPr/>
            </p:nvSpPr>
            <p:spPr bwMode="auto">
              <a:xfrm>
                <a:off x="3500" y="1476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4" name="Oval 76"/>
              <p:cNvSpPr>
                <a:spLocks noChangeArrowheads="1"/>
              </p:cNvSpPr>
              <p:nvPr/>
            </p:nvSpPr>
            <p:spPr bwMode="auto">
              <a:xfrm>
                <a:off x="3588" y="141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5" name="Oval 77"/>
              <p:cNvSpPr>
                <a:spLocks noChangeArrowheads="1"/>
              </p:cNvSpPr>
              <p:nvPr/>
            </p:nvSpPr>
            <p:spPr bwMode="auto">
              <a:xfrm>
                <a:off x="3668" y="134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6" name="Oval 78"/>
              <p:cNvSpPr>
                <a:spLocks noChangeArrowheads="1"/>
              </p:cNvSpPr>
              <p:nvPr/>
            </p:nvSpPr>
            <p:spPr bwMode="auto">
              <a:xfrm>
                <a:off x="2924" y="162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7" name="Oval 79"/>
              <p:cNvSpPr>
                <a:spLocks noChangeArrowheads="1"/>
              </p:cNvSpPr>
              <p:nvPr/>
            </p:nvSpPr>
            <p:spPr bwMode="auto">
              <a:xfrm>
                <a:off x="3772" y="133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8" name="Oval 80"/>
              <p:cNvSpPr>
                <a:spLocks noChangeArrowheads="1"/>
              </p:cNvSpPr>
              <p:nvPr/>
            </p:nvSpPr>
            <p:spPr bwMode="auto">
              <a:xfrm>
                <a:off x="2772" y="170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89" name="Oval 81"/>
              <p:cNvSpPr>
                <a:spLocks noChangeArrowheads="1"/>
              </p:cNvSpPr>
              <p:nvPr/>
            </p:nvSpPr>
            <p:spPr bwMode="auto">
              <a:xfrm>
                <a:off x="2820" y="169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0" name="Oval 82"/>
              <p:cNvSpPr>
                <a:spLocks noChangeArrowheads="1"/>
              </p:cNvSpPr>
              <p:nvPr/>
            </p:nvSpPr>
            <p:spPr bwMode="auto">
              <a:xfrm>
                <a:off x="2132" y="206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1" name="Oval 83"/>
              <p:cNvSpPr>
                <a:spLocks noChangeArrowheads="1"/>
              </p:cNvSpPr>
              <p:nvPr/>
            </p:nvSpPr>
            <p:spPr bwMode="auto">
              <a:xfrm>
                <a:off x="2188" y="201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2" name="Oval 84"/>
              <p:cNvSpPr>
                <a:spLocks noChangeArrowheads="1"/>
              </p:cNvSpPr>
              <p:nvPr/>
            </p:nvSpPr>
            <p:spPr bwMode="auto">
              <a:xfrm>
                <a:off x="2236" y="198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3" name="Oval 85"/>
              <p:cNvSpPr>
                <a:spLocks noChangeArrowheads="1"/>
              </p:cNvSpPr>
              <p:nvPr/>
            </p:nvSpPr>
            <p:spPr bwMode="auto">
              <a:xfrm>
                <a:off x="2844" y="164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4" name="Oval 86"/>
              <p:cNvSpPr>
                <a:spLocks noChangeArrowheads="1"/>
              </p:cNvSpPr>
              <p:nvPr/>
            </p:nvSpPr>
            <p:spPr bwMode="auto">
              <a:xfrm>
                <a:off x="2972" y="1652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5" name="Oval 87"/>
              <p:cNvSpPr>
                <a:spLocks noChangeArrowheads="1"/>
              </p:cNvSpPr>
              <p:nvPr/>
            </p:nvSpPr>
            <p:spPr bwMode="auto">
              <a:xfrm>
                <a:off x="3044" y="1628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6" name="Oval 88"/>
              <p:cNvSpPr>
                <a:spLocks noChangeArrowheads="1"/>
              </p:cNvSpPr>
              <p:nvPr/>
            </p:nvSpPr>
            <p:spPr bwMode="auto">
              <a:xfrm>
                <a:off x="3100" y="1604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97" name="Oval 89"/>
              <p:cNvSpPr>
                <a:spLocks noChangeArrowheads="1"/>
              </p:cNvSpPr>
              <p:nvPr/>
            </p:nvSpPr>
            <p:spPr bwMode="auto">
              <a:xfrm>
                <a:off x="4216" y="1260"/>
                <a:ext cx="64" cy="64"/>
              </a:xfrm>
              <a:prstGeom prst="ellipse">
                <a:avLst/>
              </a:prstGeom>
              <a:solidFill>
                <a:srgbClr val="FFFF00"/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grpSp>
          <p:nvGrpSpPr>
            <p:cNvPr id="54" name="Group 90"/>
            <p:cNvGrpSpPr>
              <a:grpSpLocks/>
            </p:cNvGrpSpPr>
            <p:nvPr/>
          </p:nvGrpSpPr>
          <p:grpSpPr bwMode="auto">
            <a:xfrm>
              <a:off x="1683" y="1800"/>
              <a:ext cx="2621" cy="1012"/>
              <a:chOff x="1683" y="1800"/>
              <a:chExt cx="2621" cy="1012"/>
            </a:xfrm>
          </p:grpSpPr>
          <p:sp>
            <p:nvSpPr>
              <p:cNvPr id="129" name="Rectangle 91"/>
              <p:cNvSpPr>
                <a:spLocks noChangeArrowheads="1"/>
              </p:cNvSpPr>
              <p:nvPr/>
            </p:nvSpPr>
            <p:spPr bwMode="auto">
              <a:xfrm>
                <a:off x="1683" y="2748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0" name="Rectangle 92"/>
              <p:cNvSpPr>
                <a:spLocks noChangeArrowheads="1"/>
              </p:cNvSpPr>
              <p:nvPr/>
            </p:nvSpPr>
            <p:spPr bwMode="auto">
              <a:xfrm>
                <a:off x="1736" y="265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1" name="Rectangle 93"/>
              <p:cNvSpPr>
                <a:spLocks noChangeArrowheads="1"/>
              </p:cNvSpPr>
              <p:nvPr/>
            </p:nvSpPr>
            <p:spPr bwMode="auto">
              <a:xfrm>
                <a:off x="1779" y="2604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2" name="Rectangle 94"/>
              <p:cNvSpPr>
                <a:spLocks noChangeArrowheads="1"/>
              </p:cNvSpPr>
              <p:nvPr/>
            </p:nvSpPr>
            <p:spPr bwMode="auto">
              <a:xfrm>
                <a:off x="1819" y="255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3" name="Rectangle 95"/>
              <p:cNvSpPr>
                <a:spLocks noChangeArrowheads="1"/>
              </p:cNvSpPr>
              <p:nvPr/>
            </p:nvSpPr>
            <p:spPr bwMode="auto">
              <a:xfrm>
                <a:off x="1891" y="2508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4" name="Rectangle 96"/>
              <p:cNvSpPr>
                <a:spLocks noChangeArrowheads="1"/>
              </p:cNvSpPr>
              <p:nvPr/>
            </p:nvSpPr>
            <p:spPr bwMode="auto">
              <a:xfrm>
                <a:off x="1955" y="247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5" name="Rectangle 97"/>
              <p:cNvSpPr>
                <a:spLocks noChangeArrowheads="1"/>
              </p:cNvSpPr>
              <p:nvPr/>
            </p:nvSpPr>
            <p:spPr bwMode="auto">
              <a:xfrm>
                <a:off x="2003" y="242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6" name="Rectangle 98"/>
              <p:cNvSpPr>
                <a:spLocks noChangeArrowheads="1"/>
              </p:cNvSpPr>
              <p:nvPr/>
            </p:nvSpPr>
            <p:spPr bwMode="auto">
              <a:xfrm>
                <a:off x="2059" y="238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7" name="Rectangle 99"/>
              <p:cNvSpPr>
                <a:spLocks noChangeArrowheads="1"/>
              </p:cNvSpPr>
              <p:nvPr/>
            </p:nvSpPr>
            <p:spPr bwMode="auto">
              <a:xfrm>
                <a:off x="2107" y="234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8" name="Rectangle 100"/>
              <p:cNvSpPr>
                <a:spLocks noChangeArrowheads="1"/>
              </p:cNvSpPr>
              <p:nvPr/>
            </p:nvSpPr>
            <p:spPr bwMode="auto">
              <a:xfrm>
                <a:off x="2155" y="230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39" name="Rectangle 101"/>
              <p:cNvSpPr>
                <a:spLocks noChangeArrowheads="1"/>
              </p:cNvSpPr>
              <p:nvPr/>
            </p:nvSpPr>
            <p:spPr bwMode="auto">
              <a:xfrm>
                <a:off x="2219" y="226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0" name="Rectangle 102"/>
              <p:cNvSpPr>
                <a:spLocks noChangeArrowheads="1"/>
              </p:cNvSpPr>
              <p:nvPr/>
            </p:nvSpPr>
            <p:spPr bwMode="auto">
              <a:xfrm>
                <a:off x="2259" y="222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1" name="Rectangle 103"/>
              <p:cNvSpPr>
                <a:spLocks noChangeArrowheads="1"/>
              </p:cNvSpPr>
              <p:nvPr/>
            </p:nvSpPr>
            <p:spPr bwMode="auto">
              <a:xfrm>
                <a:off x="2315" y="219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2" name="Rectangle 104"/>
              <p:cNvSpPr>
                <a:spLocks noChangeArrowheads="1"/>
              </p:cNvSpPr>
              <p:nvPr/>
            </p:nvSpPr>
            <p:spPr bwMode="auto">
              <a:xfrm>
                <a:off x="3153" y="197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3" name="Rectangle 105"/>
              <p:cNvSpPr>
                <a:spLocks noChangeArrowheads="1"/>
              </p:cNvSpPr>
              <p:nvPr/>
            </p:nvSpPr>
            <p:spPr bwMode="auto">
              <a:xfrm>
                <a:off x="2355" y="215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4" name="Rectangle 106"/>
              <p:cNvSpPr>
                <a:spLocks noChangeArrowheads="1"/>
              </p:cNvSpPr>
              <p:nvPr/>
            </p:nvSpPr>
            <p:spPr bwMode="auto">
              <a:xfrm>
                <a:off x="2409" y="217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5" name="Rectangle 107"/>
              <p:cNvSpPr>
                <a:spLocks noChangeArrowheads="1"/>
              </p:cNvSpPr>
              <p:nvPr/>
            </p:nvSpPr>
            <p:spPr bwMode="auto">
              <a:xfrm>
                <a:off x="2467" y="214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6" name="Rectangle 108"/>
              <p:cNvSpPr>
                <a:spLocks noChangeArrowheads="1"/>
              </p:cNvSpPr>
              <p:nvPr/>
            </p:nvSpPr>
            <p:spPr bwMode="auto">
              <a:xfrm>
                <a:off x="2539" y="211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7" name="Rectangle 109"/>
              <p:cNvSpPr>
                <a:spLocks noChangeArrowheads="1"/>
              </p:cNvSpPr>
              <p:nvPr/>
            </p:nvSpPr>
            <p:spPr bwMode="auto">
              <a:xfrm>
                <a:off x="2611" y="210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8" name="Rectangle 110"/>
              <p:cNvSpPr>
                <a:spLocks noChangeArrowheads="1"/>
              </p:cNvSpPr>
              <p:nvPr/>
            </p:nvSpPr>
            <p:spPr bwMode="auto">
              <a:xfrm>
                <a:off x="2699" y="209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49" name="Rectangle 111"/>
              <p:cNvSpPr>
                <a:spLocks noChangeArrowheads="1"/>
              </p:cNvSpPr>
              <p:nvPr/>
            </p:nvSpPr>
            <p:spPr bwMode="auto">
              <a:xfrm>
                <a:off x="2755" y="2084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0" name="Rectangle 112"/>
              <p:cNvSpPr>
                <a:spLocks noChangeArrowheads="1"/>
              </p:cNvSpPr>
              <p:nvPr/>
            </p:nvSpPr>
            <p:spPr bwMode="auto">
              <a:xfrm>
                <a:off x="2811" y="209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1" name="Rectangle 113"/>
              <p:cNvSpPr>
                <a:spLocks noChangeArrowheads="1"/>
              </p:cNvSpPr>
              <p:nvPr/>
            </p:nvSpPr>
            <p:spPr bwMode="auto">
              <a:xfrm>
                <a:off x="3227" y="193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2" name="Rectangle 114"/>
              <p:cNvSpPr>
                <a:spLocks noChangeArrowheads="1"/>
              </p:cNvSpPr>
              <p:nvPr/>
            </p:nvSpPr>
            <p:spPr bwMode="auto">
              <a:xfrm>
                <a:off x="3307" y="1904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3" name="Rectangle 115"/>
              <p:cNvSpPr>
                <a:spLocks noChangeArrowheads="1"/>
              </p:cNvSpPr>
              <p:nvPr/>
            </p:nvSpPr>
            <p:spPr bwMode="auto">
              <a:xfrm>
                <a:off x="3385" y="1884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4" name="Rectangle 116"/>
              <p:cNvSpPr>
                <a:spLocks noChangeArrowheads="1"/>
              </p:cNvSpPr>
              <p:nvPr/>
            </p:nvSpPr>
            <p:spPr bwMode="auto">
              <a:xfrm>
                <a:off x="3467" y="188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5" name="Rectangle 117"/>
              <p:cNvSpPr>
                <a:spLocks noChangeArrowheads="1"/>
              </p:cNvSpPr>
              <p:nvPr/>
            </p:nvSpPr>
            <p:spPr bwMode="auto">
              <a:xfrm>
                <a:off x="3555" y="185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6" name="Rectangle 118"/>
              <p:cNvSpPr>
                <a:spLocks noChangeArrowheads="1"/>
              </p:cNvSpPr>
              <p:nvPr/>
            </p:nvSpPr>
            <p:spPr bwMode="auto">
              <a:xfrm>
                <a:off x="3635" y="183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7" name="Rectangle 119"/>
              <p:cNvSpPr>
                <a:spLocks noChangeArrowheads="1"/>
              </p:cNvSpPr>
              <p:nvPr/>
            </p:nvSpPr>
            <p:spPr bwMode="auto">
              <a:xfrm>
                <a:off x="3707" y="183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8" name="Rectangle 120"/>
              <p:cNvSpPr>
                <a:spLocks noChangeArrowheads="1"/>
              </p:cNvSpPr>
              <p:nvPr/>
            </p:nvSpPr>
            <p:spPr bwMode="auto">
              <a:xfrm>
                <a:off x="3787" y="180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59" name="Rectangle 121"/>
              <p:cNvSpPr>
                <a:spLocks noChangeArrowheads="1"/>
              </p:cNvSpPr>
              <p:nvPr/>
            </p:nvSpPr>
            <p:spPr bwMode="auto">
              <a:xfrm>
                <a:off x="4251" y="1852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0" name="Rectangle 122"/>
              <p:cNvSpPr>
                <a:spLocks noChangeArrowheads="1"/>
              </p:cNvSpPr>
              <p:nvPr/>
            </p:nvSpPr>
            <p:spPr bwMode="auto">
              <a:xfrm>
                <a:off x="2936" y="2036"/>
                <a:ext cx="56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1" name="Rectangle 123"/>
              <p:cNvSpPr>
                <a:spLocks noChangeArrowheads="1"/>
              </p:cNvSpPr>
              <p:nvPr/>
            </p:nvSpPr>
            <p:spPr bwMode="auto">
              <a:xfrm>
                <a:off x="2995" y="2028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2" name="Rectangle 124"/>
              <p:cNvSpPr>
                <a:spLocks noChangeArrowheads="1"/>
              </p:cNvSpPr>
              <p:nvPr/>
            </p:nvSpPr>
            <p:spPr bwMode="auto">
              <a:xfrm>
                <a:off x="2864" y="2068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3" name="Rectangle 125"/>
              <p:cNvSpPr>
                <a:spLocks noChangeArrowheads="1"/>
              </p:cNvSpPr>
              <p:nvPr/>
            </p:nvSpPr>
            <p:spPr bwMode="auto">
              <a:xfrm>
                <a:off x="3067" y="2020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64" name="Rectangle 126"/>
              <p:cNvSpPr>
                <a:spLocks noChangeArrowheads="1"/>
              </p:cNvSpPr>
              <p:nvPr/>
            </p:nvSpPr>
            <p:spPr bwMode="auto">
              <a:xfrm>
                <a:off x="3099" y="1996"/>
                <a:ext cx="53" cy="64"/>
              </a:xfrm>
              <a:prstGeom prst="rect">
                <a:avLst/>
              </a:prstGeom>
              <a:solidFill>
                <a:srgbClr val="FF33FF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grpSp>
          <p:nvGrpSpPr>
            <p:cNvPr id="55" name="Group 127"/>
            <p:cNvGrpSpPr>
              <a:grpSpLocks/>
            </p:cNvGrpSpPr>
            <p:nvPr/>
          </p:nvGrpSpPr>
          <p:grpSpPr bwMode="auto">
            <a:xfrm>
              <a:off x="1676" y="1824"/>
              <a:ext cx="2628" cy="1100"/>
              <a:chOff x="1676" y="1824"/>
              <a:chExt cx="2628" cy="1100"/>
            </a:xfrm>
          </p:grpSpPr>
          <p:sp>
            <p:nvSpPr>
              <p:cNvPr id="93" name="AutoShape 128"/>
              <p:cNvSpPr>
                <a:spLocks noChangeArrowheads="1"/>
              </p:cNvSpPr>
              <p:nvPr/>
            </p:nvSpPr>
            <p:spPr bwMode="auto">
              <a:xfrm>
                <a:off x="1676" y="286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4" name="AutoShape 129"/>
              <p:cNvSpPr>
                <a:spLocks noChangeArrowheads="1"/>
              </p:cNvSpPr>
              <p:nvPr/>
            </p:nvSpPr>
            <p:spPr bwMode="auto">
              <a:xfrm>
                <a:off x="1732" y="275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5" name="AutoShape 130"/>
              <p:cNvSpPr>
                <a:spLocks noChangeArrowheads="1"/>
              </p:cNvSpPr>
              <p:nvPr/>
            </p:nvSpPr>
            <p:spPr bwMode="auto">
              <a:xfrm>
                <a:off x="1764" y="2696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6" name="AutoShape 131"/>
              <p:cNvSpPr>
                <a:spLocks noChangeArrowheads="1"/>
              </p:cNvSpPr>
              <p:nvPr/>
            </p:nvSpPr>
            <p:spPr bwMode="auto">
              <a:xfrm>
                <a:off x="1800" y="264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7" name="AutoShape 132"/>
              <p:cNvSpPr>
                <a:spLocks noChangeArrowheads="1"/>
              </p:cNvSpPr>
              <p:nvPr/>
            </p:nvSpPr>
            <p:spPr bwMode="auto">
              <a:xfrm>
                <a:off x="1856" y="260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8" name="AutoShape 133"/>
              <p:cNvSpPr>
                <a:spLocks noChangeArrowheads="1"/>
              </p:cNvSpPr>
              <p:nvPr/>
            </p:nvSpPr>
            <p:spPr bwMode="auto">
              <a:xfrm>
                <a:off x="1912" y="256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99" name="AutoShape 134"/>
              <p:cNvSpPr>
                <a:spLocks noChangeArrowheads="1"/>
              </p:cNvSpPr>
              <p:nvPr/>
            </p:nvSpPr>
            <p:spPr bwMode="auto">
              <a:xfrm>
                <a:off x="1984" y="255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0" name="AutoShape 135"/>
              <p:cNvSpPr>
                <a:spLocks noChangeArrowheads="1"/>
              </p:cNvSpPr>
              <p:nvPr/>
            </p:nvSpPr>
            <p:spPr bwMode="auto">
              <a:xfrm>
                <a:off x="2040" y="251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1" name="AutoShape 136"/>
              <p:cNvSpPr>
                <a:spLocks noChangeArrowheads="1"/>
              </p:cNvSpPr>
              <p:nvPr/>
            </p:nvSpPr>
            <p:spPr bwMode="auto">
              <a:xfrm>
                <a:off x="2096" y="2476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2" name="AutoShape 137"/>
              <p:cNvSpPr>
                <a:spLocks noChangeArrowheads="1"/>
              </p:cNvSpPr>
              <p:nvPr/>
            </p:nvSpPr>
            <p:spPr bwMode="auto">
              <a:xfrm>
                <a:off x="2152" y="244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3" name="AutoShape 138"/>
              <p:cNvSpPr>
                <a:spLocks noChangeArrowheads="1"/>
              </p:cNvSpPr>
              <p:nvPr/>
            </p:nvSpPr>
            <p:spPr bwMode="auto">
              <a:xfrm>
                <a:off x="2200" y="242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4" name="AutoShape 139"/>
              <p:cNvSpPr>
                <a:spLocks noChangeArrowheads="1"/>
              </p:cNvSpPr>
              <p:nvPr/>
            </p:nvSpPr>
            <p:spPr bwMode="auto">
              <a:xfrm>
                <a:off x="2244" y="240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5" name="AutoShape 140"/>
              <p:cNvSpPr>
                <a:spLocks noChangeArrowheads="1"/>
              </p:cNvSpPr>
              <p:nvPr/>
            </p:nvSpPr>
            <p:spPr bwMode="auto">
              <a:xfrm>
                <a:off x="2288" y="238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6" name="AutoShape 141"/>
              <p:cNvSpPr>
                <a:spLocks noChangeArrowheads="1"/>
              </p:cNvSpPr>
              <p:nvPr/>
            </p:nvSpPr>
            <p:spPr bwMode="auto">
              <a:xfrm>
                <a:off x="2356" y="236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7" name="AutoShape 142"/>
              <p:cNvSpPr>
                <a:spLocks noChangeArrowheads="1"/>
              </p:cNvSpPr>
              <p:nvPr/>
            </p:nvSpPr>
            <p:spPr bwMode="auto">
              <a:xfrm>
                <a:off x="2416" y="234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8" name="AutoShape 143"/>
              <p:cNvSpPr>
                <a:spLocks noChangeArrowheads="1"/>
              </p:cNvSpPr>
              <p:nvPr/>
            </p:nvSpPr>
            <p:spPr bwMode="auto">
              <a:xfrm>
                <a:off x="2480" y="242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09" name="AutoShape 144"/>
              <p:cNvSpPr>
                <a:spLocks noChangeArrowheads="1"/>
              </p:cNvSpPr>
              <p:nvPr/>
            </p:nvSpPr>
            <p:spPr bwMode="auto">
              <a:xfrm>
                <a:off x="2540" y="229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0" name="AutoShape 145"/>
              <p:cNvSpPr>
                <a:spLocks noChangeArrowheads="1"/>
              </p:cNvSpPr>
              <p:nvPr/>
            </p:nvSpPr>
            <p:spPr bwMode="auto">
              <a:xfrm>
                <a:off x="2604" y="227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1" name="AutoShape 146"/>
              <p:cNvSpPr>
                <a:spLocks noChangeArrowheads="1"/>
              </p:cNvSpPr>
              <p:nvPr/>
            </p:nvSpPr>
            <p:spPr bwMode="auto">
              <a:xfrm>
                <a:off x="2672" y="225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2" name="AutoShape 147"/>
              <p:cNvSpPr>
                <a:spLocks noChangeArrowheads="1"/>
              </p:cNvSpPr>
              <p:nvPr/>
            </p:nvSpPr>
            <p:spPr bwMode="auto">
              <a:xfrm>
                <a:off x="2744" y="223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3" name="AutoShape 148"/>
              <p:cNvSpPr>
                <a:spLocks noChangeArrowheads="1"/>
              </p:cNvSpPr>
              <p:nvPr/>
            </p:nvSpPr>
            <p:spPr bwMode="auto">
              <a:xfrm>
                <a:off x="2820" y="222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4" name="AutoShape 149"/>
              <p:cNvSpPr>
                <a:spLocks noChangeArrowheads="1"/>
              </p:cNvSpPr>
              <p:nvPr/>
            </p:nvSpPr>
            <p:spPr bwMode="auto">
              <a:xfrm>
                <a:off x="2880" y="221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5" name="AutoShape 150"/>
              <p:cNvSpPr>
                <a:spLocks noChangeArrowheads="1"/>
              </p:cNvSpPr>
              <p:nvPr/>
            </p:nvSpPr>
            <p:spPr bwMode="auto">
              <a:xfrm>
                <a:off x="2948" y="218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6" name="AutoShape 151"/>
              <p:cNvSpPr>
                <a:spLocks noChangeArrowheads="1"/>
              </p:cNvSpPr>
              <p:nvPr/>
            </p:nvSpPr>
            <p:spPr bwMode="auto">
              <a:xfrm>
                <a:off x="3012" y="216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7" name="AutoShape 152"/>
              <p:cNvSpPr>
                <a:spLocks noChangeArrowheads="1"/>
              </p:cNvSpPr>
              <p:nvPr/>
            </p:nvSpPr>
            <p:spPr bwMode="auto">
              <a:xfrm>
                <a:off x="3092" y="214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8" name="AutoShape 153"/>
              <p:cNvSpPr>
                <a:spLocks noChangeArrowheads="1"/>
              </p:cNvSpPr>
              <p:nvPr/>
            </p:nvSpPr>
            <p:spPr bwMode="auto">
              <a:xfrm>
                <a:off x="3164" y="212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19" name="AutoShape 154"/>
              <p:cNvSpPr>
                <a:spLocks noChangeArrowheads="1"/>
              </p:cNvSpPr>
              <p:nvPr/>
            </p:nvSpPr>
            <p:spPr bwMode="auto">
              <a:xfrm>
                <a:off x="3224" y="211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0" name="AutoShape 155"/>
              <p:cNvSpPr>
                <a:spLocks noChangeArrowheads="1"/>
              </p:cNvSpPr>
              <p:nvPr/>
            </p:nvSpPr>
            <p:spPr bwMode="auto">
              <a:xfrm>
                <a:off x="3272" y="208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1" name="AutoShape 156"/>
              <p:cNvSpPr>
                <a:spLocks noChangeArrowheads="1"/>
              </p:cNvSpPr>
              <p:nvPr/>
            </p:nvSpPr>
            <p:spPr bwMode="auto">
              <a:xfrm>
                <a:off x="3348" y="206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2" name="AutoShape 157"/>
              <p:cNvSpPr>
                <a:spLocks noChangeArrowheads="1"/>
              </p:cNvSpPr>
              <p:nvPr/>
            </p:nvSpPr>
            <p:spPr bwMode="auto">
              <a:xfrm>
                <a:off x="3484" y="2012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3" name="AutoShape 158"/>
              <p:cNvSpPr>
                <a:spLocks noChangeArrowheads="1"/>
              </p:cNvSpPr>
              <p:nvPr/>
            </p:nvSpPr>
            <p:spPr bwMode="auto">
              <a:xfrm>
                <a:off x="3568" y="198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4" name="AutoShape 159"/>
              <p:cNvSpPr>
                <a:spLocks noChangeArrowheads="1"/>
              </p:cNvSpPr>
              <p:nvPr/>
            </p:nvSpPr>
            <p:spPr bwMode="auto">
              <a:xfrm>
                <a:off x="3640" y="1960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5" name="AutoShape 160"/>
              <p:cNvSpPr>
                <a:spLocks noChangeArrowheads="1"/>
              </p:cNvSpPr>
              <p:nvPr/>
            </p:nvSpPr>
            <p:spPr bwMode="auto">
              <a:xfrm>
                <a:off x="3708" y="1956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6" name="AutoShape 161"/>
              <p:cNvSpPr>
                <a:spLocks noChangeArrowheads="1"/>
              </p:cNvSpPr>
              <p:nvPr/>
            </p:nvSpPr>
            <p:spPr bwMode="auto">
              <a:xfrm>
                <a:off x="3796" y="1948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7" name="AutoShape 162"/>
              <p:cNvSpPr>
                <a:spLocks noChangeArrowheads="1"/>
              </p:cNvSpPr>
              <p:nvPr/>
            </p:nvSpPr>
            <p:spPr bwMode="auto">
              <a:xfrm>
                <a:off x="3408" y="2036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128" name="AutoShape 163"/>
              <p:cNvSpPr>
                <a:spLocks noChangeArrowheads="1"/>
              </p:cNvSpPr>
              <p:nvPr/>
            </p:nvSpPr>
            <p:spPr bwMode="auto">
              <a:xfrm>
                <a:off x="4248" y="1824"/>
                <a:ext cx="56" cy="56"/>
              </a:xfrm>
              <a:prstGeom prst="triangle">
                <a:avLst>
                  <a:gd name="adj" fmla="val 49995"/>
                </a:avLst>
              </a:prstGeom>
              <a:solidFill>
                <a:srgbClr val="66FF66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sp>
          <p:nvSpPr>
            <p:cNvPr id="56" name="Oval 164"/>
            <p:cNvSpPr>
              <a:spLocks noChangeArrowheads="1"/>
            </p:cNvSpPr>
            <p:nvPr/>
          </p:nvSpPr>
          <p:spPr bwMode="auto">
            <a:xfrm>
              <a:off x="1688" y="272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7" name="Oval 165"/>
            <p:cNvSpPr>
              <a:spLocks noChangeArrowheads="1"/>
            </p:cNvSpPr>
            <p:nvPr/>
          </p:nvSpPr>
          <p:spPr bwMode="auto">
            <a:xfrm>
              <a:off x="1740" y="2628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8" name="Oval 166"/>
            <p:cNvSpPr>
              <a:spLocks noChangeArrowheads="1"/>
            </p:cNvSpPr>
            <p:nvPr/>
          </p:nvSpPr>
          <p:spPr bwMode="auto">
            <a:xfrm>
              <a:off x="1812" y="252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59" name="Oval 167"/>
            <p:cNvSpPr>
              <a:spLocks noChangeArrowheads="1"/>
            </p:cNvSpPr>
            <p:nvPr/>
          </p:nvSpPr>
          <p:spPr bwMode="auto">
            <a:xfrm>
              <a:off x="1868" y="249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0" name="Oval 168"/>
            <p:cNvSpPr>
              <a:spLocks noChangeArrowheads="1"/>
            </p:cNvSpPr>
            <p:nvPr/>
          </p:nvSpPr>
          <p:spPr bwMode="auto">
            <a:xfrm>
              <a:off x="1964" y="240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1" name="Oval 169"/>
            <p:cNvSpPr>
              <a:spLocks noChangeArrowheads="1"/>
            </p:cNvSpPr>
            <p:nvPr/>
          </p:nvSpPr>
          <p:spPr bwMode="auto">
            <a:xfrm>
              <a:off x="1996" y="237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2" name="Oval 170"/>
            <p:cNvSpPr>
              <a:spLocks noChangeArrowheads="1"/>
            </p:cNvSpPr>
            <p:nvPr/>
          </p:nvSpPr>
          <p:spPr bwMode="auto">
            <a:xfrm>
              <a:off x="2028" y="234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3" name="Oval 171"/>
            <p:cNvSpPr>
              <a:spLocks noChangeArrowheads="1"/>
            </p:cNvSpPr>
            <p:nvPr/>
          </p:nvSpPr>
          <p:spPr bwMode="auto">
            <a:xfrm>
              <a:off x="2076" y="230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4" name="Oval 172"/>
            <p:cNvSpPr>
              <a:spLocks noChangeArrowheads="1"/>
            </p:cNvSpPr>
            <p:nvPr/>
          </p:nvSpPr>
          <p:spPr bwMode="auto">
            <a:xfrm>
              <a:off x="2124" y="2268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5" name="Oval 173"/>
            <p:cNvSpPr>
              <a:spLocks noChangeArrowheads="1"/>
            </p:cNvSpPr>
            <p:nvPr/>
          </p:nvSpPr>
          <p:spPr bwMode="auto">
            <a:xfrm>
              <a:off x="2172" y="2236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6" name="Oval 174"/>
            <p:cNvSpPr>
              <a:spLocks noChangeArrowheads="1"/>
            </p:cNvSpPr>
            <p:nvPr/>
          </p:nvSpPr>
          <p:spPr bwMode="auto">
            <a:xfrm>
              <a:off x="2228" y="220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7" name="Oval 175"/>
            <p:cNvSpPr>
              <a:spLocks noChangeArrowheads="1"/>
            </p:cNvSpPr>
            <p:nvPr/>
          </p:nvSpPr>
          <p:spPr bwMode="auto">
            <a:xfrm>
              <a:off x="2276" y="216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8" name="Oval 176"/>
            <p:cNvSpPr>
              <a:spLocks noChangeArrowheads="1"/>
            </p:cNvSpPr>
            <p:nvPr/>
          </p:nvSpPr>
          <p:spPr bwMode="auto">
            <a:xfrm>
              <a:off x="2332" y="214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69" name="Oval 177"/>
            <p:cNvSpPr>
              <a:spLocks noChangeArrowheads="1"/>
            </p:cNvSpPr>
            <p:nvPr/>
          </p:nvSpPr>
          <p:spPr bwMode="auto">
            <a:xfrm>
              <a:off x="2396" y="2156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0" name="Oval 178"/>
            <p:cNvSpPr>
              <a:spLocks noChangeArrowheads="1"/>
            </p:cNvSpPr>
            <p:nvPr/>
          </p:nvSpPr>
          <p:spPr bwMode="auto">
            <a:xfrm>
              <a:off x="2452" y="210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1" name="Oval 179"/>
            <p:cNvSpPr>
              <a:spLocks noChangeArrowheads="1"/>
            </p:cNvSpPr>
            <p:nvPr/>
          </p:nvSpPr>
          <p:spPr bwMode="auto">
            <a:xfrm>
              <a:off x="2524" y="2076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2" name="Oval 180"/>
            <p:cNvSpPr>
              <a:spLocks noChangeArrowheads="1"/>
            </p:cNvSpPr>
            <p:nvPr/>
          </p:nvSpPr>
          <p:spPr bwMode="auto">
            <a:xfrm>
              <a:off x="2596" y="206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3" name="Oval 181"/>
            <p:cNvSpPr>
              <a:spLocks noChangeArrowheads="1"/>
            </p:cNvSpPr>
            <p:nvPr/>
          </p:nvSpPr>
          <p:spPr bwMode="auto">
            <a:xfrm>
              <a:off x="2668" y="204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4" name="Oval 182"/>
            <p:cNvSpPr>
              <a:spLocks noChangeArrowheads="1"/>
            </p:cNvSpPr>
            <p:nvPr/>
          </p:nvSpPr>
          <p:spPr bwMode="auto">
            <a:xfrm>
              <a:off x="2732" y="202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5" name="Oval 183"/>
            <p:cNvSpPr>
              <a:spLocks noChangeArrowheads="1"/>
            </p:cNvSpPr>
            <p:nvPr/>
          </p:nvSpPr>
          <p:spPr bwMode="auto">
            <a:xfrm>
              <a:off x="2804" y="200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6" name="Oval 184"/>
            <p:cNvSpPr>
              <a:spLocks noChangeArrowheads="1"/>
            </p:cNvSpPr>
            <p:nvPr/>
          </p:nvSpPr>
          <p:spPr bwMode="auto">
            <a:xfrm>
              <a:off x="2868" y="1988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7" name="Oval 185"/>
            <p:cNvSpPr>
              <a:spLocks noChangeArrowheads="1"/>
            </p:cNvSpPr>
            <p:nvPr/>
          </p:nvSpPr>
          <p:spPr bwMode="auto">
            <a:xfrm>
              <a:off x="2932" y="196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8" name="Oval 186"/>
            <p:cNvSpPr>
              <a:spLocks noChangeArrowheads="1"/>
            </p:cNvSpPr>
            <p:nvPr/>
          </p:nvSpPr>
          <p:spPr bwMode="auto">
            <a:xfrm>
              <a:off x="2996" y="1956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79" name="Oval 187"/>
            <p:cNvSpPr>
              <a:spLocks noChangeArrowheads="1"/>
            </p:cNvSpPr>
            <p:nvPr/>
          </p:nvSpPr>
          <p:spPr bwMode="auto">
            <a:xfrm>
              <a:off x="3044" y="194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0" name="Oval 188"/>
            <p:cNvSpPr>
              <a:spLocks noChangeArrowheads="1"/>
            </p:cNvSpPr>
            <p:nvPr/>
          </p:nvSpPr>
          <p:spPr bwMode="auto">
            <a:xfrm>
              <a:off x="3108" y="1908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1" name="Oval 189"/>
            <p:cNvSpPr>
              <a:spLocks noChangeArrowheads="1"/>
            </p:cNvSpPr>
            <p:nvPr/>
          </p:nvSpPr>
          <p:spPr bwMode="auto">
            <a:xfrm>
              <a:off x="3156" y="189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2" name="Oval 190"/>
            <p:cNvSpPr>
              <a:spLocks noChangeArrowheads="1"/>
            </p:cNvSpPr>
            <p:nvPr/>
          </p:nvSpPr>
          <p:spPr bwMode="auto">
            <a:xfrm>
              <a:off x="3212" y="185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3" name="Oval 191"/>
            <p:cNvSpPr>
              <a:spLocks noChangeArrowheads="1"/>
            </p:cNvSpPr>
            <p:nvPr/>
          </p:nvSpPr>
          <p:spPr bwMode="auto">
            <a:xfrm>
              <a:off x="3300" y="181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4" name="Oval 192"/>
            <p:cNvSpPr>
              <a:spLocks noChangeArrowheads="1"/>
            </p:cNvSpPr>
            <p:nvPr/>
          </p:nvSpPr>
          <p:spPr bwMode="auto">
            <a:xfrm>
              <a:off x="3388" y="1820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5" name="Oval 193"/>
            <p:cNvSpPr>
              <a:spLocks noChangeArrowheads="1"/>
            </p:cNvSpPr>
            <p:nvPr/>
          </p:nvSpPr>
          <p:spPr bwMode="auto">
            <a:xfrm>
              <a:off x="3468" y="180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6" name="Oval 194"/>
            <p:cNvSpPr>
              <a:spLocks noChangeArrowheads="1"/>
            </p:cNvSpPr>
            <p:nvPr/>
          </p:nvSpPr>
          <p:spPr bwMode="auto">
            <a:xfrm>
              <a:off x="3548" y="1788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7" name="Oval 195"/>
            <p:cNvSpPr>
              <a:spLocks noChangeArrowheads="1"/>
            </p:cNvSpPr>
            <p:nvPr/>
          </p:nvSpPr>
          <p:spPr bwMode="auto">
            <a:xfrm>
              <a:off x="3628" y="176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8" name="Oval 196"/>
            <p:cNvSpPr>
              <a:spLocks noChangeArrowheads="1"/>
            </p:cNvSpPr>
            <p:nvPr/>
          </p:nvSpPr>
          <p:spPr bwMode="auto">
            <a:xfrm>
              <a:off x="3700" y="1756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89" name="Oval 197"/>
            <p:cNvSpPr>
              <a:spLocks noChangeArrowheads="1"/>
            </p:cNvSpPr>
            <p:nvPr/>
          </p:nvSpPr>
          <p:spPr bwMode="auto">
            <a:xfrm>
              <a:off x="3788" y="1732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90" name="Oval 198"/>
            <p:cNvSpPr>
              <a:spLocks noChangeArrowheads="1"/>
            </p:cNvSpPr>
            <p:nvPr/>
          </p:nvSpPr>
          <p:spPr bwMode="auto">
            <a:xfrm>
              <a:off x="4244" y="1684"/>
              <a:ext cx="64" cy="64"/>
            </a:xfrm>
            <a:prstGeom prst="ellipse">
              <a:avLst/>
            </a:prstGeom>
            <a:solidFill>
              <a:srgbClr val="00FFFF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rgbClr val="A16B35"/>
                </a:buClr>
                <a:buSzPct val="80000"/>
                <a:buFont typeface="Wingdings" pitchFamily="2" charset="2"/>
                <a:buChar char="Ø"/>
              </a:pPr>
              <a:endParaRPr lang="en-US" altLang="en-US" sz="3200" b="0">
                <a:latin typeface="Arial" charset="0"/>
              </a:endParaRPr>
            </a:p>
          </p:txBody>
        </p:sp>
        <p:sp>
          <p:nvSpPr>
            <p:cNvPr id="91" name="Rectangle 199"/>
            <p:cNvSpPr>
              <a:spLocks noChangeArrowheads="1"/>
            </p:cNvSpPr>
            <p:nvPr/>
          </p:nvSpPr>
          <p:spPr bwMode="auto">
            <a:xfrm>
              <a:off x="336" y="2144"/>
              <a:ext cx="96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% Moisture</a:t>
              </a:r>
            </a:p>
          </p:txBody>
        </p:sp>
        <p:sp>
          <p:nvSpPr>
            <p:cNvPr id="92" name="Rectangle 200"/>
            <p:cNvSpPr>
              <a:spLocks noChangeArrowheads="1"/>
            </p:cNvSpPr>
            <p:nvPr/>
          </p:nvSpPr>
          <p:spPr bwMode="auto">
            <a:xfrm>
              <a:off x="2931" y="3744"/>
              <a:ext cx="94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en-US" sz="2000">
                  <a:solidFill>
                    <a:schemeClr val="tx2"/>
                  </a:solidFill>
                  <a:latin typeface="Arial" charset="0"/>
                </a:rPr>
                <a:t>Time (Hrs.)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564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Conical Steeping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1"/>
            <a:ext cx="4873602" cy="2743200"/>
          </a:xfrm>
        </p:spPr>
        <p:txBody>
          <a:bodyPr>
            <a:normAutofit/>
          </a:bodyPr>
          <a:lstStyle/>
          <a:p>
            <a:pPr lvl="1"/>
            <a:r>
              <a:rPr lang="en-US" sz="1800" dirty="0" smtClean="0"/>
              <a:t>Smaller </a:t>
            </a:r>
            <a:r>
              <a:rPr lang="en-US" sz="1800" dirty="0"/>
              <a:t>batch </a:t>
            </a:r>
            <a:r>
              <a:rPr lang="en-US" sz="1800" dirty="0" smtClean="0"/>
              <a:t>sizes</a:t>
            </a:r>
          </a:p>
          <a:p>
            <a:pPr lvl="1"/>
            <a:r>
              <a:rPr lang="en-US" sz="1800" dirty="0" smtClean="0"/>
              <a:t>Lower </a:t>
            </a:r>
            <a:r>
              <a:rPr lang="en-US" sz="1800" dirty="0"/>
              <a:t>water </a:t>
            </a:r>
            <a:r>
              <a:rPr lang="en-US" sz="1800" dirty="0" smtClean="0"/>
              <a:t>usage</a:t>
            </a:r>
          </a:p>
          <a:p>
            <a:pPr lvl="1"/>
            <a:r>
              <a:rPr lang="en-US" sz="1800" dirty="0" smtClean="0"/>
              <a:t>Deeper tanks may have issues with hydrostatic pressure</a:t>
            </a:r>
          </a:p>
          <a:p>
            <a:pPr lvl="1"/>
            <a:r>
              <a:rPr lang="en-US" sz="1800" dirty="0" smtClean="0"/>
              <a:t>Wider steep tanks may have issues with uneven aeration </a:t>
            </a:r>
            <a:r>
              <a:rPr lang="en-US" sz="1800" dirty="0"/>
              <a:t>and CO</a:t>
            </a:r>
            <a:r>
              <a:rPr lang="en-US" sz="1800" baseline="-25000" dirty="0"/>
              <a:t>2</a:t>
            </a:r>
            <a:r>
              <a:rPr lang="en-US" sz="1900" dirty="0"/>
              <a:t> </a:t>
            </a:r>
            <a:r>
              <a:rPr lang="en-US" sz="1800" dirty="0" smtClean="0"/>
              <a:t>removal</a:t>
            </a:r>
          </a:p>
          <a:p>
            <a:pPr lvl="1"/>
            <a:r>
              <a:rPr lang="en-US" sz="1800" dirty="0" smtClean="0"/>
              <a:t>Smaller tanks have more uniform aeration and </a:t>
            </a:r>
            <a:r>
              <a:rPr lang="en-US" sz="1800" dirty="0"/>
              <a:t>CO</a:t>
            </a:r>
            <a:r>
              <a:rPr lang="en-US" sz="1800" baseline="-25000" dirty="0"/>
              <a:t>2</a:t>
            </a:r>
            <a:r>
              <a:rPr lang="en-US" sz="1900" dirty="0"/>
              <a:t> </a:t>
            </a:r>
            <a:r>
              <a:rPr lang="en-US" sz="1800" dirty="0" smtClean="0"/>
              <a:t>removal</a:t>
            </a:r>
            <a:endParaRPr lang="en-US" sz="1800" dirty="0"/>
          </a:p>
          <a:p>
            <a:pPr lvl="1"/>
            <a:endParaRPr lang="en-US" sz="20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028" descr="steep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46" y="1219201"/>
            <a:ext cx="3048000" cy="22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536188" y="5829576"/>
            <a:ext cx="2304665" cy="35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25" tIns="36513" rIns="73025" bIns="36513">
            <a:spAutoFit/>
          </a:bodyPr>
          <a:lstStyle>
            <a:lvl1pPr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chemeClr val="tx2"/>
                </a:solidFill>
                <a:latin typeface="Arial" charset="0"/>
              </a:rPr>
              <a:t>High Volume Deep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262225" y="5838212"/>
            <a:ext cx="2193059" cy="35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25" tIns="36513" rIns="73025" bIns="36513">
            <a:spAutoFit/>
          </a:bodyPr>
          <a:lstStyle>
            <a:lvl1pPr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chemeClr val="tx2"/>
                </a:solidFill>
                <a:latin typeface="Arial" charset="0"/>
              </a:rPr>
              <a:t>Low Volume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8" name="Rectangle 5"/>
          <p:cNvSpPr>
            <a:spLocks noChangeArrowheads="1"/>
          </p:cNvSpPr>
          <p:nvPr/>
        </p:nvSpPr>
        <p:spPr bwMode="auto">
          <a:xfrm>
            <a:off x="2936778" y="5838212"/>
            <a:ext cx="2304665" cy="35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3025" tIns="36513" rIns="73025" bIns="36513">
            <a:spAutoFit/>
          </a:bodyPr>
          <a:lstStyle>
            <a:lvl1pPr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585788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1800" dirty="0" smtClean="0">
                <a:solidFill>
                  <a:schemeClr val="tx2"/>
                </a:solidFill>
                <a:latin typeface="Arial" charset="0"/>
              </a:rPr>
              <a:t>High Volume Wide</a:t>
            </a:r>
            <a:endParaRPr lang="en-US" altLang="en-US" sz="1800" dirty="0">
              <a:solidFill>
                <a:schemeClr val="tx2"/>
              </a:solidFill>
              <a:latin typeface="Arial" charset="0"/>
            </a:endParaRPr>
          </a:p>
        </p:txBody>
      </p:sp>
      <p:grpSp>
        <p:nvGrpSpPr>
          <p:cNvPr id="39" name="Group 7"/>
          <p:cNvGrpSpPr>
            <a:grpSpLocks/>
          </p:cNvGrpSpPr>
          <p:nvPr/>
        </p:nvGrpSpPr>
        <p:grpSpPr bwMode="auto">
          <a:xfrm>
            <a:off x="3213002" y="4526009"/>
            <a:ext cx="2028441" cy="1251792"/>
            <a:chOff x="2296" y="1339"/>
            <a:chExt cx="1256" cy="1235"/>
          </a:xfrm>
        </p:grpSpPr>
        <p:grpSp>
          <p:nvGrpSpPr>
            <p:cNvPr id="40" name="Group 8"/>
            <p:cNvGrpSpPr>
              <a:grpSpLocks/>
            </p:cNvGrpSpPr>
            <p:nvPr/>
          </p:nvGrpSpPr>
          <p:grpSpPr bwMode="auto">
            <a:xfrm>
              <a:off x="2347" y="1339"/>
              <a:ext cx="1156" cy="1235"/>
              <a:chOff x="2707" y="1339"/>
              <a:chExt cx="1156" cy="1235"/>
            </a:xfrm>
          </p:grpSpPr>
          <p:sp>
            <p:nvSpPr>
              <p:cNvPr id="44" name="AutoShape 9"/>
              <p:cNvSpPr>
                <a:spLocks noChangeArrowheads="1"/>
              </p:cNvSpPr>
              <p:nvPr/>
            </p:nvSpPr>
            <p:spPr bwMode="auto">
              <a:xfrm rot="16200000" flipH="1">
                <a:off x="2681" y="1365"/>
                <a:ext cx="1208" cy="1156"/>
              </a:xfrm>
              <a:prstGeom prst="homePlate">
                <a:avLst>
                  <a:gd name="adj" fmla="val 34833"/>
                </a:avLst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45" name="Oval 10"/>
              <p:cNvSpPr>
                <a:spLocks noChangeArrowheads="1"/>
              </p:cNvSpPr>
              <p:nvPr/>
            </p:nvSpPr>
            <p:spPr bwMode="auto">
              <a:xfrm>
                <a:off x="3265" y="2504"/>
                <a:ext cx="66" cy="70"/>
              </a:xfrm>
              <a:prstGeom prst="ellipse">
                <a:avLst/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graphicFrame>
          <p:nvGraphicFramePr>
            <p:cNvPr id="41" name="Object 11"/>
            <p:cNvGraphicFramePr>
              <a:graphicFrameLocks/>
            </p:cNvGraphicFramePr>
            <p:nvPr/>
          </p:nvGraphicFramePr>
          <p:xfrm>
            <a:off x="2296" y="2130"/>
            <a:ext cx="125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" name="CorelDRAW 6.0" r:id="rId5" imgW="914400" imgH="914400" progId="CorelDRAW.Graphic.6">
                    <p:embed/>
                  </p:oleObj>
                </mc:Choice>
                <mc:Fallback>
                  <p:oleObj name="CorelDRAW 6.0" r:id="rId5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6" y="2130"/>
                          <a:ext cx="125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2"/>
            <p:cNvGraphicFramePr>
              <a:graphicFrameLocks/>
            </p:cNvGraphicFramePr>
            <p:nvPr/>
          </p:nvGraphicFramePr>
          <p:xfrm>
            <a:off x="2572" y="2284"/>
            <a:ext cx="744" cy="1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1" name="CorelDRAW 6.0" r:id="rId7" imgW="914400" imgH="914400" progId="CorelDRAW.Graphic.6">
                    <p:embed/>
                  </p:oleObj>
                </mc:Choice>
                <mc:Fallback>
                  <p:oleObj name="CorelDRAW 6.0" r:id="rId7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2" y="2284"/>
                          <a:ext cx="744" cy="1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3"/>
            <p:cNvGraphicFramePr>
              <a:graphicFrameLocks/>
            </p:cNvGraphicFramePr>
            <p:nvPr/>
          </p:nvGraphicFramePr>
          <p:xfrm>
            <a:off x="2734" y="2402"/>
            <a:ext cx="384" cy="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2" name="CorelDRAW 6.0" r:id="rId8" imgW="914400" imgH="914400" progId="CorelDRAW.Graphic.6">
                    <p:embed/>
                  </p:oleObj>
                </mc:Choice>
                <mc:Fallback>
                  <p:oleObj name="CorelDRAW 6.0" r:id="rId8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4" y="2402"/>
                          <a:ext cx="384" cy="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14"/>
          <p:cNvGrpSpPr>
            <a:grpSpLocks/>
          </p:cNvGrpSpPr>
          <p:nvPr/>
        </p:nvGrpSpPr>
        <p:grpSpPr bwMode="auto">
          <a:xfrm>
            <a:off x="1166763" y="3886200"/>
            <a:ext cx="1104900" cy="1943376"/>
            <a:chOff x="432" y="952"/>
            <a:chExt cx="792" cy="1585"/>
          </a:xfrm>
        </p:grpSpPr>
        <p:grpSp>
          <p:nvGrpSpPr>
            <p:cNvPr id="47" name="Group 15"/>
            <p:cNvGrpSpPr>
              <a:grpSpLocks/>
            </p:cNvGrpSpPr>
            <p:nvPr/>
          </p:nvGrpSpPr>
          <p:grpSpPr bwMode="auto">
            <a:xfrm>
              <a:off x="457" y="952"/>
              <a:ext cx="740" cy="1585"/>
              <a:chOff x="817" y="952"/>
              <a:chExt cx="740" cy="1585"/>
            </a:xfrm>
          </p:grpSpPr>
          <p:sp>
            <p:nvSpPr>
              <p:cNvPr id="51" name="AutoShape 16"/>
              <p:cNvSpPr>
                <a:spLocks noChangeArrowheads="1"/>
              </p:cNvSpPr>
              <p:nvPr/>
            </p:nvSpPr>
            <p:spPr bwMode="auto">
              <a:xfrm rot="16200000" flipH="1">
                <a:off x="399" y="1370"/>
                <a:ext cx="1576" cy="740"/>
              </a:xfrm>
              <a:prstGeom prst="homePlate">
                <a:avLst>
                  <a:gd name="adj" fmla="val 70991"/>
                </a:avLst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52" name="Oval 17"/>
              <p:cNvSpPr>
                <a:spLocks noChangeArrowheads="1"/>
              </p:cNvSpPr>
              <p:nvPr/>
            </p:nvSpPr>
            <p:spPr bwMode="auto">
              <a:xfrm>
                <a:off x="1163" y="2483"/>
                <a:ext cx="56" cy="54"/>
              </a:xfrm>
              <a:prstGeom prst="ellipse">
                <a:avLst/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graphicFrame>
          <p:nvGraphicFramePr>
            <p:cNvPr id="48" name="Object 18"/>
            <p:cNvGraphicFramePr>
              <a:graphicFrameLocks/>
            </p:cNvGraphicFramePr>
            <p:nvPr/>
          </p:nvGraphicFramePr>
          <p:xfrm>
            <a:off x="432" y="1982"/>
            <a:ext cx="792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3" name="CorelDRAW 6.0" r:id="rId9" imgW="914400" imgH="914400" progId="CorelDRAW.Graphic.6">
                    <p:embed/>
                  </p:oleObj>
                </mc:Choice>
                <mc:Fallback>
                  <p:oleObj name="CorelDRAW 6.0" r:id="rId9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1982"/>
                          <a:ext cx="792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19"/>
            <p:cNvGraphicFramePr>
              <a:graphicFrameLocks/>
            </p:cNvGraphicFramePr>
            <p:nvPr/>
          </p:nvGraphicFramePr>
          <p:xfrm>
            <a:off x="544" y="2152"/>
            <a:ext cx="576" cy="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4" name="CorelDRAW 6.0" r:id="rId10" imgW="914400" imgH="914400" progId="CorelDRAW.Graphic.6">
                    <p:embed/>
                  </p:oleObj>
                </mc:Choice>
                <mc:Fallback>
                  <p:oleObj name="CorelDRAW 6.0" r:id="rId10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" y="2152"/>
                          <a:ext cx="576" cy="1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20"/>
            <p:cNvGraphicFramePr>
              <a:graphicFrameLocks/>
            </p:cNvGraphicFramePr>
            <p:nvPr/>
          </p:nvGraphicFramePr>
          <p:xfrm>
            <a:off x="666" y="2312"/>
            <a:ext cx="324" cy="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5" name="CorelDRAW 6.0" r:id="rId11" imgW="914400" imgH="914400" progId="CorelDRAW.Graphic.6">
                    <p:embed/>
                  </p:oleObj>
                </mc:Choice>
                <mc:Fallback>
                  <p:oleObj name="CorelDRAW 6.0" r:id="rId11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6" y="2312"/>
                          <a:ext cx="324" cy="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3" name="Group 21"/>
          <p:cNvGrpSpPr>
            <a:grpSpLocks/>
          </p:cNvGrpSpPr>
          <p:nvPr/>
        </p:nvGrpSpPr>
        <p:grpSpPr bwMode="auto">
          <a:xfrm>
            <a:off x="5943600" y="5029200"/>
            <a:ext cx="923592" cy="692150"/>
            <a:chOff x="4740" y="1787"/>
            <a:chExt cx="780" cy="782"/>
          </a:xfrm>
        </p:grpSpPr>
        <p:grpSp>
          <p:nvGrpSpPr>
            <p:cNvPr id="54" name="Group 22"/>
            <p:cNvGrpSpPr>
              <a:grpSpLocks/>
            </p:cNvGrpSpPr>
            <p:nvPr/>
          </p:nvGrpSpPr>
          <p:grpSpPr bwMode="auto">
            <a:xfrm>
              <a:off x="4776" y="1787"/>
              <a:ext cx="696" cy="782"/>
              <a:chOff x="5136" y="1787"/>
              <a:chExt cx="696" cy="782"/>
            </a:xfrm>
          </p:grpSpPr>
          <p:sp>
            <p:nvSpPr>
              <p:cNvPr id="58" name="AutoShape 23"/>
              <p:cNvSpPr>
                <a:spLocks noChangeArrowheads="1"/>
              </p:cNvSpPr>
              <p:nvPr/>
            </p:nvSpPr>
            <p:spPr bwMode="auto">
              <a:xfrm rot="16200000" flipH="1">
                <a:off x="5094" y="1829"/>
                <a:ext cx="780" cy="696"/>
              </a:xfrm>
              <a:prstGeom prst="homePlate">
                <a:avLst>
                  <a:gd name="adj" fmla="val 37356"/>
                </a:avLst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  <p:sp>
            <p:nvSpPr>
              <p:cNvPr id="59" name="Oval 24"/>
              <p:cNvSpPr>
                <a:spLocks noChangeArrowheads="1"/>
              </p:cNvSpPr>
              <p:nvPr/>
            </p:nvSpPr>
            <p:spPr bwMode="auto">
              <a:xfrm>
                <a:off x="5446" y="2537"/>
                <a:ext cx="50" cy="32"/>
              </a:xfrm>
              <a:prstGeom prst="ellipse">
                <a:avLst/>
              </a:prstGeom>
              <a:gradFill rotWithShape="0">
                <a:gsLst>
                  <a:gs pos="0">
                    <a:srgbClr val="565656"/>
                  </a:gs>
                  <a:gs pos="50000">
                    <a:srgbClr val="FFFFFF"/>
                  </a:gs>
                  <a:gs pos="100000">
                    <a:srgbClr val="565656"/>
                  </a:gs>
                </a:gsLst>
                <a:lin ang="0" scaled="1"/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20000"/>
                  </a:spcBef>
                  <a:buClr>
                    <a:srgbClr val="A16B35"/>
                  </a:buClr>
                  <a:buSzPct val="80000"/>
                  <a:buFont typeface="Wingdings" pitchFamily="2" charset="2"/>
                  <a:buChar char="Ø"/>
                </a:pPr>
                <a:endParaRPr lang="en-US" altLang="en-US" sz="3200" b="0">
                  <a:latin typeface="Arial" charset="0"/>
                </a:endParaRPr>
              </a:p>
            </p:txBody>
          </p:sp>
        </p:grpSp>
        <p:graphicFrame>
          <p:nvGraphicFramePr>
            <p:cNvPr id="55" name="Object 25"/>
            <p:cNvGraphicFramePr>
              <a:graphicFrameLocks/>
            </p:cNvGraphicFramePr>
            <p:nvPr/>
          </p:nvGraphicFramePr>
          <p:xfrm>
            <a:off x="4740" y="2286"/>
            <a:ext cx="780" cy="1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6" name="CorelDRAW 6.0" r:id="rId12" imgW="914400" imgH="914400" progId="CorelDRAW.Graphic.6">
                    <p:embed/>
                  </p:oleObj>
                </mc:Choice>
                <mc:Fallback>
                  <p:oleObj name="CorelDRAW 6.0" r:id="rId12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40" y="2286"/>
                          <a:ext cx="780" cy="1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6" name="Object 26"/>
            <p:cNvGraphicFramePr>
              <a:graphicFrameLocks/>
            </p:cNvGraphicFramePr>
            <p:nvPr/>
          </p:nvGraphicFramePr>
          <p:xfrm>
            <a:off x="4890" y="2388"/>
            <a:ext cx="499" cy="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7" name="CorelDRAW 6.0" r:id="rId13" imgW="914400" imgH="914400" progId="CorelDRAW.Graphic.6">
                    <p:embed/>
                  </p:oleObj>
                </mc:Choice>
                <mc:Fallback>
                  <p:oleObj name="CorelDRAW 6.0" r:id="rId13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0" y="2388"/>
                          <a:ext cx="499" cy="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" name="Object 27"/>
            <p:cNvGraphicFramePr>
              <a:graphicFrameLocks/>
            </p:cNvGraphicFramePr>
            <p:nvPr/>
          </p:nvGraphicFramePr>
          <p:xfrm>
            <a:off x="4968" y="2454"/>
            <a:ext cx="324" cy="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8" name="CorelDRAW 6.0" r:id="rId15" imgW="914400" imgH="914400" progId="CorelDRAW.Graphic.6">
                    <p:embed/>
                  </p:oleObj>
                </mc:Choice>
                <mc:Fallback>
                  <p:oleObj name="CorelDRAW 6.0" r:id="rId15" imgW="914400" imgH="914400" progId="CorelDRAW.Graphic.6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" y="2454"/>
                          <a:ext cx="324" cy="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Flat Bottom Steeping Vessels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524000"/>
          </a:xfrm>
        </p:spPr>
        <p:txBody>
          <a:bodyPr>
            <a:normAutofit/>
          </a:bodyPr>
          <a:lstStyle/>
          <a:p>
            <a:r>
              <a:rPr lang="en-US" sz="1900" dirty="0" smtClean="0"/>
              <a:t>Flat bottom steeps are typically designed for larger production pieces </a:t>
            </a:r>
          </a:p>
          <a:p>
            <a:r>
              <a:rPr lang="en-US" sz="1900" dirty="0" smtClean="0"/>
              <a:t>Flat bottom steeps typically have a higher water usage due to the false bottom</a:t>
            </a:r>
          </a:p>
          <a:p>
            <a:r>
              <a:rPr lang="en-US" sz="1900" dirty="0" smtClean="0"/>
              <a:t>Flat bottom steeps have better airflow and more uniform </a:t>
            </a:r>
            <a:r>
              <a:rPr lang="en-US" sz="1800" dirty="0"/>
              <a:t>CO</a:t>
            </a:r>
            <a:r>
              <a:rPr lang="en-US" sz="1800" baseline="-25000" dirty="0"/>
              <a:t>2</a:t>
            </a:r>
            <a:r>
              <a:rPr lang="en-US" sz="1900" dirty="0" smtClean="0"/>
              <a:t> removal</a:t>
            </a:r>
          </a:p>
          <a:p>
            <a:endParaRPr lang="en-US" sz="2000" dirty="0" smtClean="0"/>
          </a:p>
          <a:p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:\Jess Scan\flat bott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6224396" cy="394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Rahr Malting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4572000" cy="555987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Founded in Manitowoc, WI in 1847</a:t>
            </a:r>
          </a:p>
          <a:p>
            <a:pPr lvl="1"/>
            <a:r>
              <a:rPr lang="en-US" sz="2000" dirty="0" smtClean="0"/>
              <a:t>It began as a brewery supplying William Rahr’s Eagle Brewery Lager</a:t>
            </a:r>
          </a:p>
          <a:p>
            <a:pPr lvl="1"/>
            <a:r>
              <a:rPr lang="en-US" sz="2000" dirty="0" smtClean="0"/>
              <a:t>After establishing the brewery he built a malthouse and began supplying other local breweries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After an incident with a  brew kettle ended William Rahr’s life, the three sons eventually incorporated to form William Rahr’s Sons.</a:t>
            </a:r>
          </a:p>
          <a:p>
            <a:r>
              <a:rPr lang="en-US" sz="2400" dirty="0" smtClean="0"/>
              <a:t>During prohibition the brewery shut down never to re-open.</a:t>
            </a:r>
          </a:p>
          <a:p>
            <a:r>
              <a:rPr lang="en-US" sz="2400" dirty="0" smtClean="0"/>
              <a:t>The Rahr’s began selling malt to Anheuser-Busch as early as 1891 and eventually sold the facility to them in 1962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manitowoctavernhistory.org/bmos-resources/rahrbrewery19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757363"/>
            <a:ext cx="417195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398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9905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The controlled growth of barley to promote the activation of the enzymatic pathways to well-modified green malt.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IMG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5090663" cy="339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US" sz="2400" dirty="0" smtClean="0"/>
              <a:t>Rootlets will begin to form</a:t>
            </a:r>
          </a:p>
          <a:p>
            <a:r>
              <a:rPr lang="en-US" sz="2400" dirty="0" smtClean="0"/>
              <a:t>Acrospires will begin their growth from the embryo</a:t>
            </a:r>
          </a:p>
          <a:p>
            <a:r>
              <a:rPr lang="en-US" sz="2400" dirty="0" smtClean="0"/>
              <a:t>Objectives</a:t>
            </a:r>
          </a:p>
          <a:p>
            <a:pPr lvl="1"/>
            <a:r>
              <a:rPr lang="en-US" sz="2000" dirty="0" smtClean="0"/>
              <a:t>Produce optimal level of hydrolytic enzymes</a:t>
            </a:r>
          </a:p>
          <a:p>
            <a:pPr lvl="1"/>
            <a:r>
              <a:rPr lang="en-US" sz="2000" dirty="0" smtClean="0"/>
              <a:t>Control adequate modification</a:t>
            </a:r>
          </a:p>
          <a:p>
            <a:pPr lvl="1"/>
            <a:r>
              <a:rPr lang="en-US" sz="2000" dirty="0" smtClean="0"/>
              <a:t>Produce balanced, homogenous, green malt</a:t>
            </a:r>
            <a:endParaRPr lang="en-US" sz="20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26" descr="germ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2" y="1371600"/>
            <a:ext cx="3560618" cy="264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beerandwhiskeyhq.com/wp-content/uploads/2014/01/3617069017_c201d25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91001"/>
            <a:ext cx="412749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Factors Impacting Germination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Germination Time</a:t>
            </a:r>
          </a:p>
          <a:p>
            <a:pPr lvl="1"/>
            <a:r>
              <a:rPr lang="en-US" sz="2400" dirty="0" smtClean="0"/>
              <a:t>Varietal dependent</a:t>
            </a:r>
          </a:p>
          <a:p>
            <a:r>
              <a:rPr lang="en-US" sz="2800" dirty="0" smtClean="0"/>
              <a:t>Germination Temperature </a:t>
            </a:r>
          </a:p>
          <a:p>
            <a:pPr lvl="1"/>
            <a:r>
              <a:rPr lang="en-US" sz="2400" dirty="0" smtClean="0"/>
              <a:t>Warmer: higher growth rate and respiration -&gt; higher malting loss</a:t>
            </a:r>
          </a:p>
          <a:p>
            <a:pPr lvl="1"/>
            <a:r>
              <a:rPr lang="en-US" sz="2400" dirty="0" smtClean="0"/>
              <a:t>Cooler: potentially slower modification -&gt; lower malting loss</a:t>
            </a:r>
          </a:p>
          <a:p>
            <a:r>
              <a:rPr lang="en-US" sz="2800" dirty="0" smtClean="0"/>
              <a:t>Moisture Content</a:t>
            </a:r>
          </a:p>
          <a:p>
            <a:pPr lvl="1"/>
            <a:r>
              <a:rPr lang="en-US" sz="2400" dirty="0" smtClean="0"/>
              <a:t>Typically runs at 46-48%</a:t>
            </a:r>
          </a:p>
          <a:p>
            <a:pPr lvl="1"/>
            <a:r>
              <a:rPr lang="en-US" sz="2400" dirty="0" smtClean="0"/>
              <a:t>Increased moisture: higher growth rate and enzyme formation.  Higher malt loss and longer kiln times.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93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Germination Control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800600" cy="5410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Germination Time</a:t>
            </a:r>
          </a:p>
          <a:p>
            <a:pPr lvl="1"/>
            <a:r>
              <a:rPr lang="en-US" sz="1800" dirty="0" smtClean="0"/>
              <a:t>Variety </a:t>
            </a:r>
            <a:r>
              <a:rPr lang="en-US" sz="1800" dirty="0"/>
              <a:t>basis.  Typically 3.5-5 </a:t>
            </a:r>
            <a:r>
              <a:rPr lang="en-US" sz="1800" dirty="0" smtClean="0"/>
              <a:t>days</a:t>
            </a:r>
          </a:p>
          <a:p>
            <a:r>
              <a:rPr lang="en-US" sz="2400" dirty="0" smtClean="0"/>
              <a:t>Air on or house temperature</a:t>
            </a:r>
          </a:p>
          <a:p>
            <a:pPr lvl="1"/>
            <a:r>
              <a:rPr lang="en-US" sz="1800" dirty="0" smtClean="0"/>
              <a:t>Typically 54-60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F</a:t>
            </a:r>
          </a:p>
          <a:p>
            <a:r>
              <a:rPr lang="en-US" sz="2400" dirty="0" smtClean="0"/>
              <a:t>Air off or exhaust temperature</a:t>
            </a:r>
          </a:p>
          <a:p>
            <a:pPr lvl="1"/>
            <a:r>
              <a:rPr lang="en-US" sz="1800" dirty="0" smtClean="0"/>
              <a:t>Typically 68-72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F</a:t>
            </a:r>
          </a:p>
          <a:p>
            <a:r>
              <a:rPr lang="en-US" sz="2400" dirty="0" smtClean="0"/>
              <a:t>Airflow</a:t>
            </a:r>
          </a:p>
          <a:p>
            <a:pPr lvl="1"/>
            <a:r>
              <a:rPr lang="en-US" sz="1800" dirty="0" smtClean="0"/>
              <a:t>No limit to oxygen intake and we must maintain temperature control.</a:t>
            </a:r>
          </a:p>
          <a:p>
            <a:r>
              <a:rPr lang="en-US" sz="2400" dirty="0" smtClean="0"/>
              <a:t>Water additions</a:t>
            </a:r>
          </a:p>
          <a:p>
            <a:pPr lvl="1"/>
            <a:r>
              <a:rPr lang="en-US" sz="1800" dirty="0" smtClean="0"/>
              <a:t>Volume and timing</a:t>
            </a:r>
          </a:p>
          <a:p>
            <a:r>
              <a:rPr lang="en-US" sz="2400" dirty="0" smtClean="0"/>
              <a:t>Machine Runs</a:t>
            </a:r>
          </a:p>
          <a:p>
            <a:pPr lvl="1"/>
            <a:r>
              <a:rPr lang="en-US" sz="1800" dirty="0" smtClean="0"/>
              <a:t>Frequency and timing relative to variety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61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 Modification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26" descr="Water Upt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626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Saladin Style Malting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Rectangular Germin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60499"/>
            <a:ext cx="74485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088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Saladin Style Malting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erm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14226"/>
            <a:ext cx="7086600" cy="52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126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Tower Malting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Tower malting is the most modern malt house method</a:t>
            </a:r>
          </a:p>
          <a:p>
            <a:r>
              <a:rPr lang="en-US" dirty="0" smtClean="0"/>
              <a:t>The process begins at the top of the malthouse and each part of the process is transferred downward as each portion is stacked on itself</a:t>
            </a:r>
          </a:p>
          <a:p>
            <a:r>
              <a:rPr lang="en-US" dirty="0" smtClean="0"/>
              <a:t>Uses the same malting process as rectangular (Saladin) design </a:t>
            </a:r>
            <a:r>
              <a:rPr lang="en-US" dirty="0" err="1" smtClean="0"/>
              <a:t>malthouses</a:t>
            </a:r>
            <a:endParaRPr lang="en-US" dirty="0" smtClean="0"/>
          </a:p>
          <a:p>
            <a:r>
              <a:rPr lang="en-US" dirty="0" smtClean="0"/>
              <a:t>Maximum use of gravity for transfers and reduces the use of conveyors for grain movement</a:t>
            </a:r>
          </a:p>
          <a:p>
            <a:r>
              <a:rPr lang="en-US" dirty="0" smtClean="0"/>
              <a:t>This design requires the least amount of space for construction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296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ross Section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05757"/>
            <a:ext cx="8915400" cy="596238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30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Germination Vessel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ircular Germin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48558"/>
            <a:ext cx="7315200" cy="4642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542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Rahr Shakopee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229600" cy="27432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The Shakopee location has six </a:t>
            </a:r>
            <a:r>
              <a:rPr lang="en-US" sz="2400" dirty="0" err="1" smtClean="0"/>
              <a:t>malthouses</a:t>
            </a:r>
            <a:r>
              <a:rPr lang="en-US" sz="2400" dirty="0" smtClean="0"/>
              <a:t>.  Four of which are Saladin design, one tower, and one Saladin/tower hybrid.</a:t>
            </a:r>
          </a:p>
          <a:p>
            <a:pPr marL="742950" lvl="2" indent="-342900"/>
            <a:r>
              <a:rPr lang="en-US" sz="1800" dirty="0" smtClean="0"/>
              <a:t>The </a:t>
            </a:r>
            <a:r>
              <a:rPr lang="en-US" sz="1800" dirty="0" err="1" smtClean="0"/>
              <a:t>malthouses</a:t>
            </a:r>
            <a:r>
              <a:rPr lang="en-US" sz="1800" dirty="0" smtClean="0"/>
              <a:t> were built in 1936, 1952, 1975, 1980, 1994, and 2016.</a:t>
            </a:r>
            <a:endParaRPr lang="en-US" sz="2400" dirty="0" smtClean="0"/>
          </a:p>
          <a:p>
            <a:r>
              <a:rPr lang="en-US" sz="2400" dirty="0" smtClean="0"/>
              <a:t>Shakopee is currently the largest single-site malting facility in the world. </a:t>
            </a:r>
          </a:p>
          <a:p>
            <a:r>
              <a:rPr lang="en-US" sz="2400" dirty="0" smtClean="0"/>
              <a:t>Yearly </a:t>
            </a:r>
            <a:r>
              <a:rPr lang="en-US" sz="2400" dirty="0" smtClean="0"/>
              <a:t>production is approximately 420,000 MT (28 million bushels) of finished malt.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kstp.com/kstpImages/repository/2013-10/RahrMalting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73" y="1143000"/>
            <a:ext cx="6629400" cy="232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634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Germination Vessel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26" descr="germ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162800" cy="531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9995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1981200"/>
          </a:xfrm>
        </p:spPr>
        <p:txBody>
          <a:bodyPr/>
          <a:lstStyle/>
          <a:p>
            <a:r>
              <a:rPr lang="en-US" dirty="0" smtClean="0"/>
              <a:t>What is it?</a:t>
            </a:r>
          </a:p>
          <a:p>
            <a:pPr lvl="1"/>
            <a:r>
              <a:rPr lang="en-US" dirty="0" smtClean="0"/>
              <a:t>High volume of heater air is passed through the grain bed to evaporate moisture to a level where bio-chemical activity is terminated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IMG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0"/>
            <a:ext cx="5096194" cy="33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146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of Kilning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3820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Arrest biochemical reactions and stabilize enzymatic activity</a:t>
            </a:r>
          </a:p>
          <a:p>
            <a:r>
              <a:rPr lang="en-US" dirty="0" smtClean="0"/>
              <a:t>Develop color, aroma, and flavor</a:t>
            </a:r>
          </a:p>
          <a:p>
            <a:r>
              <a:rPr lang="en-US" dirty="0" smtClean="0"/>
              <a:t>Make the malt crisp and friable for milling</a:t>
            </a:r>
          </a:p>
          <a:p>
            <a:r>
              <a:rPr lang="en-US" dirty="0" smtClean="0"/>
              <a:t>Reduce moisture for storage stability</a:t>
            </a:r>
          </a:p>
          <a:p>
            <a:pPr lvl="1"/>
            <a:r>
              <a:rPr lang="en-US" sz="2400" dirty="0" smtClean="0"/>
              <a:t>Typically go to kiln at 46-48% moisture and reduce it to 4-5%</a:t>
            </a:r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776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Chemical Changes during kiln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69038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Maillard Reaction</a:t>
            </a:r>
          </a:p>
          <a:p>
            <a:pPr lvl="1"/>
            <a:r>
              <a:rPr lang="en-US" sz="2400" dirty="0" smtClean="0"/>
              <a:t>Same reaction which causes bread to brown and smell good</a:t>
            </a:r>
          </a:p>
          <a:p>
            <a:pPr lvl="1"/>
            <a:r>
              <a:rPr lang="en-US" sz="2400" dirty="0" smtClean="0"/>
              <a:t>Melanoidins form color</a:t>
            </a:r>
          </a:p>
          <a:p>
            <a:pPr lvl="1"/>
            <a:r>
              <a:rPr lang="en-US" sz="2400" dirty="0" smtClean="0"/>
              <a:t>Maltol (which is where “malt” gets its name) and isomaltol form aroma compounds</a:t>
            </a:r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http://ediblesciencefaire.files.wordpress.com/2011/06/top_chef_masters_maillard_reacti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267200" cy="359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4970510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*In the presence of moisture*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57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Phases of kilning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Germination Phase - Free drying</a:t>
            </a:r>
          </a:p>
          <a:p>
            <a:pPr lvl="1"/>
            <a:r>
              <a:rPr lang="en-US" sz="2400" dirty="0"/>
              <a:t>Germination continues and is even expedited</a:t>
            </a:r>
          </a:p>
          <a:p>
            <a:pPr lvl="1"/>
            <a:r>
              <a:rPr lang="en-US" sz="2400" dirty="0"/>
              <a:t>Moisture is lost </a:t>
            </a:r>
            <a:r>
              <a:rPr lang="en-US" sz="2400" dirty="0" smtClean="0"/>
              <a:t>rapidly</a:t>
            </a:r>
            <a:endParaRPr lang="en-US" dirty="0" smtClean="0"/>
          </a:p>
          <a:p>
            <a:r>
              <a:rPr lang="en-US" dirty="0" smtClean="0"/>
              <a:t>Enzymatic Phase - Breaking phase</a:t>
            </a:r>
          </a:p>
          <a:p>
            <a:pPr lvl="1"/>
            <a:r>
              <a:rPr lang="en-US" sz="2400" dirty="0" smtClean="0"/>
              <a:t>Embryo slows or dies</a:t>
            </a:r>
          </a:p>
          <a:p>
            <a:pPr lvl="1"/>
            <a:r>
              <a:rPr lang="en-US" sz="2400" dirty="0" smtClean="0"/>
              <a:t>Hydrolytic products accumulate</a:t>
            </a:r>
          </a:p>
          <a:p>
            <a:pPr lvl="1"/>
            <a:r>
              <a:rPr lang="en-US" sz="2400" dirty="0" smtClean="0"/>
              <a:t>Break point – air off the bed drops below 100% humidity and the exhaust temperatures begin to increase</a:t>
            </a:r>
          </a:p>
          <a:p>
            <a:r>
              <a:rPr lang="en-US" dirty="0" smtClean="0"/>
              <a:t>Chemical Phase - Curing</a:t>
            </a:r>
          </a:p>
          <a:p>
            <a:pPr lvl="1"/>
            <a:r>
              <a:rPr lang="en-US" sz="2600" dirty="0" err="1" smtClean="0"/>
              <a:t>Melanoidin</a:t>
            </a:r>
            <a:r>
              <a:rPr lang="en-US" sz="2600" dirty="0" smtClean="0"/>
              <a:t> formation</a:t>
            </a:r>
          </a:p>
          <a:p>
            <a:pPr lvl="1"/>
            <a:r>
              <a:rPr lang="en-US" sz="2600" dirty="0" smtClean="0"/>
              <a:t>Caramelized sugars</a:t>
            </a:r>
          </a:p>
          <a:p>
            <a:pPr lvl="1"/>
            <a:r>
              <a:rPr lang="en-US" sz="2600" dirty="0" smtClean="0"/>
              <a:t>Oxidized polyphenols</a:t>
            </a:r>
          </a:p>
          <a:p>
            <a:pPr lvl="1"/>
            <a:r>
              <a:rPr lang="en-US" sz="2600" dirty="0" smtClean="0"/>
              <a:t>No more free drying, higher heats are used to force the remaining moisture out of the kernel</a:t>
            </a:r>
          </a:p>
          <a:p>
            <a:pPr lvl="1"/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2308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Malt Changes during kilning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2253858"/>
              </p:ext>
            </p:extLst>
          </p:nvPr>
        </p:nvGraphicFramePr>
        <p:xfrm>
          <a:off x="228600" y="1729876"/>
          <a:ext cx="7780137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VISIO" r:id="rId4" imgW="4751832" imgH="2795016" progId="Visio.Drawing.5">
                  <p:embed/>
                </p:oleObj>
              </mc:Choice>
              <mc:Fallback>
                <p:oleObj name="VISIO" r:id="rId4" imgW="4751832" imgH="2795016" progId="Visio.Drawing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729876"/>
                        <a:ext cx="7780137" cy="457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2057400" y="1676400"/>
            <a:ext cx="76200" cy="461418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0" y="1676400"/>
            <a:ext cx="76200" cy="461418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66800" y="1295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Phase 1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295400"/>
            <a:ext cx="1905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Phase 2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131399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Phase 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095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Kilns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696200" cy="4906963"/>
          </a:xfrm>
        </p:spPr>
        <p:txBody>
          <a:bodyPr/>
          <a:lstStyle/>
          <a:p>
            <a:r>
              <a:rPr lang="en-US" dirty="0" smtClean="0"/>
              <a:t>Single Deck</a:t>
            </a:r>
          </a:p>
          <a:p>
            <a:pPr lvl="1"/>
            <a:r>
              <a:rPr lang="en-US" dirty="0"/>
              <a:t>Separate </a:t>
            </a:r>
            <a:r>
              <a:rPr lang="en-US" dirty="0" smtClean="0"/>
              <a:t>Structure (Rectangular or Circular)</a:t>
            </a:r>
            <a:endParaRPr lang="en-US" dirty="0"/>
          </a:p>
          <a:p>
            <a:pPr lvl="1"/>
            <a:r>
              <a:rPr lang="en-US" dirty="0" err="1" smtClean="0"/>
              <a:t>Fleximalt</a:t>
            </a:r>
            <a:r>
              <a:rPr lang="en-US" dirty="0" smtClean="0"/>
              <a:t> </a:t>
            </a:r>
            <a:r>
              <a:rPr lang="en-US" dirty="0"/>
              <a:t>(Used for both Germ and Kiln</a:t>
            </a:r>
            <a:r>
              <a:rPr lang="en-US" dirty="0" smtClean="0"/>
              <a:t>)</a:t>
            </a:r>
          </a:p>
          <a:p>
            <a:r>
              <a:rPr lang="en-US" dirty="0" smtClean="0"/>
              <a:t>Double Deck</a:t>
            </a:r>
          </a:p>
          <a:p>
            <a:r>
              <a:rPr lang="en-US" dirty="0" smtClean="0"/>
              <a:t>Modified Double Deck</a:t>
            </a:r>
          </a:p>
          <a:p>
            <a:r>
              <a:rPr lang="en-US" dirty="0" smtClean="0"/>
              <a:t>Roasting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45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Deck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 descr="single deck circular kiln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83770"/>
            <a:ext cx="7710055" cy="4497532"/>
          </a:xfrm>
        </p:spPr>
      </p:pic>
    </p:spTree>
    <p:extLst>
      <p:ext uri="{BB962C8B-B14F-4D97-AF65-F5344CB8AC3E}">
        <p14:creationId xmlns:p14="http://schemas.microsoft.com/office/powerpoint/2010/main" val="1020556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 Deck Round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kiln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13" y="1600200"/>
            <a:ext cx="609657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94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Deck Rectangular Kiln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26" descr="kiln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66293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2192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Exhaust heat from the lower bed is used to dry the upper deck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trays typically have the ability to dump the malt to either the </a:t>
            </a:r>
            <a:r>
              <a:rPr lang="en-US" sz="2400" dirty="0" err="1" smtClean="0"/>
              <a:t>Sau</a:t>
            </a:r>
            <a:r>
              <a:rPr lang="en-US" sz="2400" dirty="0" smtClean="0"/>
              <a:t> or the lower deck.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604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Rahr</a:t>
            </a:r>
            <a:r>
              <a:rPr lang="en-US" dirty="0" smtClean="0"/>
              <a:t> </a:t>
            </a:r>
            <a:r>
              <a:rPr lang="en-US" dirty="0" err="1" smtClean="0"/>
              <a:t>Alix</a:t>
            </a:r>
            <a:r>
              <a:rPr lang="en-US" dirty="0" smtClean="0"/>
              <a:t>, Alberta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6303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Construction was completed in 1992</a:t>
            </a:r>
          </a:p>
          <a:p>
            <a:r>
              <a:rPr lang="en-US" sz="2400" dirty="0" smtClean="0"/>
              <a:t>It is a </a:t>
            </a:r>
            <a:r>
              <a:rPr lang="en-US" sz="2400" dirty="0" err="1" smtClean="0"/>
              <a:t>Norden</a:t>
            </a:r>
            <a:r>
              <a:rPr lang="en-US" sz="2400" dirty="0" smtClean="0"/>
              <a:t>-style tower malthouse</a:t>
            </a:r>
          </a:p>
          <a:p>
            <a:r>
              <a:rPr lang="en-US" sz="2400" dirty="0" smtClean="0"/>
              <a:t>Current yearly production is approximately 140,000 MT (9 million bushels) of finished malt</a:t>
            </a:r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 descr="1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73747"/>
            <a:ext cx="5410200" cy="332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497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4343400" cy="4906963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N</a:t>
            </a:r>
            <a:r>
              <a:rPr lang="en-US" sz="2800" dirty="0" smtClean="0"/>
              <a:t>-</a:t>
            </a:r>
            <a:r>
              <a:rPr lang="en-US" sz="2800" dirty="0" err="1" smtClean="0"/>
              <a:t>Nitrosodimethylamine</a:t>
            </a:r>
            <a:endParaRPr lang="en-US" sz="2800" dirty="0" smtClean="0"/>
          </a:p>
          <a:p>
            <a:pPr lvl="1"/>
            <a:r>
              <a:rPr lang="en-US" sz="2400" dirty="0" smtClean="0"/>
              <a:t>Suspected carcinogenic compound</a:t>
            </a:r>
          </a:p>
          <a:p>
            <a:pPr lvl="1"/>
            <a:r>
              <a:rPr lang="en-US" sz="2400" dirty="0" smtClean="0"/>
              <a:t>NDMA is formed when amines (found in the malt) react with nitrogen oxides (NO</a:t>
            </a:r>
            <a:r>
              <a:rPr lang="en-US" sz="2400" baseline="-25000" dirty="0" smtClean="0"/>
              <a:t>x</a:t>
            </a:r>
            <a:r>
              <a:rPr lang="en-US" sz="2400" dirty="0" smtClean="0"/>
              <a:t>) found in the kiln gases</a:t>
            </a:r>
          </a:p>
          <a:p>
            <a:pPr lvl="1"/>
            <a:r>
              <a:rPr lang="en-US" sz="2400" dirty="0" err="1" smtClean="0"/>
              <a:t>Hordenine</a:t>
            </a:r>
            <a:r>
              <a:rPr lang="en-US" sz="2400" dirty="0" smtClean="0"/>
              <a:t> is a major precursor which is found in the barley roots</a:t>
            </a:r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http://3.bp.blogspot.com/_9fGSBvHreQs/SlItkXVhxMI/AAAAAAAAACY/A6HsBk0lbtM/s320/hordenine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77" y="1066800"/>
            <a:ext cx="2459182" cy="24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11091" y="2514600"/>
            <a:ext cx="236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+</a:t>
            </a:r>
          </a:p>
          <a:p>
            <a:pPr algn="ctr"/>
            <a:r>
              <a:rPr lang="en-US" sz="4400" b="1" dirty="0" err="1" smtClean="0"/>
              <a:t>No</a:t>
            </a:r>
            <a:r>
              <a:rPr lang="en-US" sz="4400" b="1" baseline="-25000" dirty="0" err="1" smtClean="0"/>
              <a:t>x</a:t>
            </a:r>
            <a:endParaRPr lang="en-US" sz="4400" b="1" baseline="-25000" dirty="0" smtClean="0"/>
          </a:p>
          <a:p>
            <a:pPr algn="ctr"/>
            <a:r>
              <a:rPr lang="en-US" sz="4400" b="1" dirty="0" smtClean="0"/>
              <a:t>=</a:t>
            </a:r>
          </a:p>
          <a:p>
            <a:pPr algn="ctr"/>
            <a:r>
              <a:rPr lang="en-US" sz="4400" b="1" dirty="0" smtClean="0"/>
              <a:t>NDMA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4610405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NDMA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295399"/>
          </a:xfrm>
        </p:spPr>
        <p:txBody>
          <a:bodyPr>
            <a:normAutofit/>
          </a:bodyPr>
          <a:lstStyle/>
          <a:p>
            <a:r>
              <a:rPr lang="en-US" dirty="0" smtClean="0"/>
              <a:t>Indirect kilning through a heat exchanger</a:t>
            </a:r>
          </a:p>
          <a:p>
            <a:r>
              <a:rPr lang="en-US" dirty="0" smtClean="0"/>
              <a:t>Addition of sulfur prior to kilning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an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999" y="2438401"/>
            <a:ext cx="7142689" cy="43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1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Malt Storage, Cleaning and Dispatch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55296"/>
            <a:ext cx="3429000" cy="4921704"/>
          </a:xfrm>
        </p:spPr>
        <p:txBody>
          <a:bodyPr>
            <a:noAutofit/>
          </a:bodyPr>
          <a:lstStyle/>
          <a:p>
            <a:r>
              <a:rPr lang="en-US" sz="2400" dirty="0" smtClean="0"/>
              <a:t>Malt will be cleaned (De-Culmed) on its way from the malthouse to the bin</a:t>
            </a:r>
          </a:p>
          <a:p>
            <a:pPr lvl="1"/>
            <a:r>
              <a:rPr lang="en-US" sz="2400" dirty="0" smtClean="0"/>
              <a:t>This is to remove rootlets and acrospires</a:t>
            </a:r>
          </a:p>
          <a:p>
            <a:pPr lvl="1"/>
            <a:r>
              <a:rPr lang="en-US" sz="2400" dirty="0" smtClean="0"/>
              <a:t>Clean out any dust before storage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715000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malt elevato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92" y="1676400"/>
            <a:ext cx="5290908" cy="392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761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Malt Storage, Cleaning, and Dispatch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4191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All general barley handling rules apply</a:t>
            </a:r>
          </a:p>
          <a:p>
            <a:r>
              <a:rPr lang="en-US" dirty="0" smtClean="0"/>
              <a:t>Prevent Breakage</a:t>
            </a:r>
          </a:p>
          <a:p>
            <a:pPr lvl="1"/>
            <a:r>
              <a:rPr lang="en-US" dirty="0" smtClean="0"/>
              <a:t>Proper cooling at the end of kiln</a:t>
            </a:r>
          </a:p>
          <a:p>
            <a:pPr lvl="1"/>
            <a:r>
              <a:rPr lang="en-US" dirty="0" smtClean="0"/>
              <a:t>Malt aging</a:t>
            </a:r>
          </a:p>
          <a:p>
            <a:pPr lvl="1"/>
            <a:r>
              <a:rPr lang="en-US" dirty="0" smtClean="0"/>
              <a:t>Use gentle de-culming</a:t>
            </a:r>
          </a:p>
          <a:p>
            <a:pPr lvl="1"/>
            <a:r>
              <a:rPr lang="en-US" dirty="0" smtClean="0"/>
              <a:t>Low speed conveyors</a:t>
            </a:r>
          </a:p>
          <a:p>
            <a:pPr lvl="1"/>
            <a:r>
              <a:rPr lang="en-US" dirty="0" smtClean="0"/>
              <a:t>Minimize the number of elevations</a:t>
            </a:r>
          </a:p>
          <a:p>
            <a:pPr lvl="1"/>
            <a:r>
              <a:rPr lang="en-US" dirty="0" smtClean="0"/>
              <a:t>Use choke (velocity breakers) in free fall areas</a:t>
            </a:r>
            <a:endParaRPr lang="en-US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 descr="IMG_332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730" y="1276122"/>
            <a:ext cx="3616470" cy="38229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1730" y="5410200"/>
            <a:ext cx="3311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*Belt conveyors provide one of the softest forms of malt handling*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9061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malt elevator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65" y="381000"/>
            <a:ext cx="7656117" cy="568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alt elevator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180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Floor Malting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300" dirty="0" smtClean="0"/>
              <a:t>Original method of malting</a:t>
            </a:r>
          </a:p>
          <a:p>
            <a:r>
              <a:rPr lang="en-US" sz="2300" dirty="0"/>
              <a:t>Labor </a:t>
            </a:r>
            <a:r>
              <a:rPr lang="en-US" sz="2300" dirty="0" smtClean="0"/>
              <a:t>intensive</a:t>
            </a:r>
          </a:p>
          <a:p>
            <a:r>
              <a:rPr lang="en-US" sz="2300" dirty="0"/>
              <a:t>Small batch size</a:t>
            </a:r>
          </a:p>
          <a:p>
            <a:r>
              <a:rPr lang="en-US" sz="2300" dirty="0" smtClean="0"/>
              <a:t>Steeped barley laid on tile or concrete floors – 6 to 12” deep</a:t>
            </a:r>
          </a:p>
          <a:p>
            <a:r>
              <a:rPr lang="en-US" sz="2300" dirty="0" smtClean="0"/>
              <a:t>No air flow through the germinating barley</a:t>
            </a:r>
          </a:p>
          <a:p>
            <a:r>
              <a:rPr lang="en-US" sz="2300" dirty="0" smtClean="0"/>
              <a:t>Room temperature controlled by windows on the outside walls</a:t>
            </a:r>
          </a:p>
          <a:p>
            <a:r>
              <a:rPr lang="en-US" sz="2300" dirty="0"/>
              <a:t>Turned with wooden shovels/rakes to reduce heat build up and to aerate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3871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Thank you for your time.</a:t>
            </a:r>
            <a:br>
              <a:rPr lang="en-US" sz="3600" dirty="0"/>
            </a:br>
            <a:r>
              <a:rPr lang="en-US" sz="3600" dirty="0"/>
              <a:t>Questions?</a:t>
            </a:r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floo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9"/>
          <a:stretch>
            <a:fillRect/>
          </a:stretch>
        </p:blipFill>
        <p:spPr bwMode="auto">
          <a:xfrm>
            <a:off x="1371600" y="2057400"/>
            <a:ext cx="6427290" cy="411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83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495800"/>
            <a:ext cx="77724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Purchased by Rahr Corp. in February of 2017</a:t>
            </a:r>
            <a:endParaRPr lang="en-US" sz="2400" dirty="0" smtClean="0"/>
          </a:p>
          <a:p>
            <a:r>
              <a:rPr lang="en-US" sz="2400" dirty="0" smtClean="0"/>
              <a:t>Two </a:t>
            </a:r>
            <a:r>
              <a:rPr lang="en-US" sz="2400" dirty="0" err="1" smtClean="0"/>
              <a:t>saladin</a:t>
            </a:r>
            <a:r>
              <a:rPr lang="en-US" sz="2400" dirty="0" smtClean="0"/>
              <a:t> malthouses</a:t>
            </a:r>
            <a:endParaRPr lang="en-US" sz="2400" dirty="0" smtClean="0"/>
          </a:p>
          <a:p>
            <a:r>
              <a:rPr lang="en-US" sz="2400" dirty="0" smtClean="0"/>
              <a:t>Current yearly production is approximately </a:t>
            </a:r>
            <a:r>
              <a:rPr lang="en-US" sz="2400" dirty="0" smtClean="0"/>
              <a:t>12,000 </a:t>
            </a:r>
            <a:r>
              <a:rPr lang="en-US" sz="2400" dirty="0" smtClean="0"/>
              <a:t>MT </a:t>
            </a:r>
            <a:r>
              <a:rPr lang="en-US" sz="2400" dirty="0" smtClean="0"/>
              <a:t>of </a:t>
            </a:r>
            <a:r>
              <a:rPr lang="en-US" sz="2400" dirty="0" smtClean="0"/>
              <a:t>finished </a:t>
            </a:r>
            <a:r>
              <a:rPr lang="en-US" sz="2400" dirty="0" smtClean="0"/>
              <a:t>malt</a:t>
            </a:r>
          </a:p>
          <a:p>
            <a:r>
              <a:rPr lang="en-US" sz="2400" dirty="0" smtClean="0"/>
              <a:t>Well developed product offering including, but not limited too, Pale, Vienna, Munich, and Honey Malt.</a:t>
            </a:r>
            <a:endParaRPr lang="en-US" sz="24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Image result for Gambrinus Mal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23" y="1530448"/>
            <a:ext cx="4498975" cy="29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age result for Gambrinus Mal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"/>
            <a:ext cx="3524023" cy="12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05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924800" cy="990600"/>
          </a:xfrm>
        </p:spPr>
        <p:txBody>
          <a:bodyPr/>
          <a:lstStyle/>
          <a:p>
            <a:r>
              <a:rPr lang="en-US" dirty="0" smtClean="0"/>
              <a:t>Malting Operation</a:t>
            </a:r>
            <a:endParaRPr lang="en-US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19050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Untitled-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906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Untitled-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1828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germ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895600"/>
            <a:ext cx="1981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steep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971800"/>
            <a:ext cx="1828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kiln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905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malt elevator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29200"/>
            <a:ext cx="17526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IMG00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05400"/>
            <a:ext cx="19050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IMG00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29200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7200" y="2349500"/>
            <a:ext cx="206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charset="0"/>
              </a:rPr>
              <a:t>Barley Unloading</a:t>
            </a:r>
            <a:endParaRPr lang="en-US" altLang="en-US" sz="1800">
              <a:latin typeface="Chn USong S TT" pitchFamily="18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326249" y="2399495"/>
            <a:ext cx="23391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Arial" charset="0"/>
              </a:rPr>
              <a:t>Cleaning </a:t>
            </a:r>
            <a:r>
              <a:rPr lang="en-US" altLang="en-US" sz="1800" dirty="0">
                <a:latin typeface="Arial" charset="0"/>
              </a:rPr>
              <a:t>&amp; </a:t>
            </a:r>
            <a:r>
              <a:rPr lang="en-US" altLang="en-US" sz="1800" dirty="0" smtClean="0">
                <a:latin typeface="Arial" charset="0"/>
              </a:rPr>
              <a:t>Grading</a:t>
            </a:r>
            <a:endParaRPr lang="en-US" altLang="en-US" sz="1800" dirty="0">
              <a:latin typeface="Chn USong S TT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765925" y="24257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Transfer to Silo</a:t>
            </a:r>
            <a:endParaRPr lang="en-US" altLang="en-US" sz="1800" dirty="0">
              <a:latin typeface="Chn USong S TT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7083425" y="447040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Steeping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581400" y="44704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Germination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1006475" y="44704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Kilning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71500" y="6400800"/>
            <a:ext cx="1676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Malt Cleaning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429000" y="64008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>
                <a:latin typeface="Arial" charset="0"/>
              </a:rPr>
              <a:t>Transfer to Silo</a:t>
            </a:r>
            <a:endParaRPr lang="en-US" altLang="en-US" sz="1800">
              <a:latin typeface="Chn USong S TT" pitchFamily="18" charset="0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6858000" y="64008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Loading Malt</a:t>
            </a: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2362200" y="1524000"/>
            <a:ext cx="1143000" cy="228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>
            <a:off x="5562600" y="1600200"/>
            <a:ext cx="1143000" cy="228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2362200" y="5638800"/>
            <a:ext cx="1143000" cy="228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5562600" y="5638800"/>
            <a:ext cx="1143000" cy="2286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26"/>
          <p:cNvSpPr>
            <a:spLocks noChangeArrowheads="1"/>
          </p:cNvSpPr>
          <p:nvPr/>
        </p:nvSpPr>
        <p:spPr bwMode="auto">
          <a:xfrm>
            <a:off x="5486400" y="3657600"/>
            <a:ext cx="1143000" cy="2286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AutoShape 27"/>
          <p:cNvSpPr>
            <a:spLocks noChangeArrowheads="1"/>
          </p:cNvSpPr>
          <p:nvPr/>
        </p:nvSpPr>
        <p:spPr bwMode="auto">
          <a:xfrm>
            <a:off x="2438400" y="3581400"/>
            <a:ext cx="990600" cy="228600"/>
          </a:xfrm>
          <a:prstGeom prst="leftArrow">
            <a:avLst>
              <a:gd name="adj1" fmla="val 50000"/>
              <a:gd name="adj2" fmla="val 10833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29" name="AutoShape 29"/>
          <p:cNvCxnSpPr>
            <a:cxnSpLocks noChangeShapeType="1"/>
          </p:cNvCxnSpPr>
          <p:nvPr/>
        </p:nvCxnSpPr>
        <p:spPr bwMode="auto">
          <a:xfrm>
            <a:off x="8915400" y="1676400"/>
            <a:ext cx="0" cy="2019300"/>
          </a:xfrm>
          <a:prstGeom prst="straightConnector1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31"/>
          <p:cNvCxnSpPr>
            <a:cxnSpLocks noChangeShapeType="1"/>
          </p:cNvCxnSpPr>
          <p:nvPr/>
        </p:nvCxnSpPr>
        <p:spPr bwMode="auto">
          <a:xfrm>
            <a:off x="228600" y="3657600"/>
            <a:ext cx="0" cy="2095500"/>
          </a:xfrm>
          <a:prstGeom prst="straightConnector1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AutoShape 25"/>
          <p:cNvSpPr>
            <a:spLocks noChangeArrowheads="1"/>
          </p:cNvSpPr>
          <p:nvPr/>
        </p:nvSpPr>
        <p:spPr bwMode="auto">
          <a:xfrm>
            <a:off x="228600" y="5638800"/>
            <a:ext cx="304800" cy="228600"/>
          </a:xfrm>
          <a:prstGeom prst="rightArrow">
            <a:avLst>
              <a:gd name="adj1" fmla="val 50000"/>
              <a:gd name="adj2" fmla="val 3333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8610600" y="3581400"/>
            <a:ext cx="304800" cy="228600"/>
          </a:xfrm>
          <a:prstGeom prst="leftArrow">
            <a:avLst>
              <a:gd name="adj1" fmla="val 50000"/>
              <a:gd name="adj2" fmla="val 33333"/>
            </a:avLst>
          </a:prstGeom>
          <a:solidFill>
            <a:schemeClr val="hlink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3" name="AutoShape 30"/>
          <p:cNvCxnSpPr>
            <a:cxnSpLocks noChangeShapeType="1"/>
          </p:cNvCxnSpPr>
          <p:nvPr/>
        </p:nvCxnSpPr>
        <p:spPr bwMode="auto">
          <a:xfrm>
            <a:off x="8610600" y="1676400"/>
            <a:ext cx="304800" cy="1588"/>
          </a:xfrm>
          <a:prstGeom prst="straightConnector1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32"/>
          <p:cNvCxnSpPr>
            <a:cxnSpLocks noChangeShapeType="1"/>
          </p:cNvCxnSpPr>
          <p:nvPr/>
        </p:nvCxnSpPr>
        <p:spPr bwMode="auto">
          <a:xfrm>
            <a:off x="228600" y="3657600"/>
            <a:ext cx="228600" cy="0"/>
          </a:xfrm>
          <a:prstGeom prst="straightConnector1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3596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114800" cy="541020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Why barley?</a:t>
            </a:r>
          </a:p>
          <a:p>
            <a:pPr lvl="1"/>
            <a:r>
              <a:rPr lang="en-US" sz="2400" dirty="0" smtClean="0"/>
              <a:t>Starch that is converted to sugar during the malting and brewing process</a:t>
            </a:r>
          </a:p>
          <a:p>
            <a:pPr lvl="1"/>
            <a:r>
              <a:rPr lang="en-US" sz="2400" dirty="0" smtClean="0"/>
              <a:t>Enzymes convert starches to sugar and proteins to amino acids</a:t>
            </a:r>
          </a:p>
          <a:p>
            <a:pPr lvl="1"/>
            <a:r>
              <a:rPr lang="en-US" sz="2400" dirty="0" smtClean="0"/>
              <a:t>Husk provides a filter bed</a:t>
            </a:r>
          </a:p>
          <a:p>
            <a:pPr lvl="1"/>
            <a:r>
              <a:rPr lang="en-US" sz="2400" dirty="0" smtClean="0"/>
              <a:t>Yeast nutrients such as vitamins, minerals, and amino acids</a:t>
            </a:r>
          </a:p>
          <a:p>
            <a:pPr lvl="1"/>
            <a:r>
              <a:rPr lang="en-US" sz="2400" dirty="0" smtClean="0"/>
              <a:t>Provides aroma, flavor, color, and foam potential to the beer</a:t>
            </a:r>
            <a:endParaRPr lang="en-US" sz="2400" dirty="0"/>
          </a:p>
        </p:txBody>
      </p:sp>
      <p:pic>
        <p:nvPicPr>
          <p:cNvPr id="7172" name="Picture 4" descr="http://www.speedofart.com/cobra/barle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13716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motherearthnews.com/~/media/Images/MEN/Editorial/Blogs/Real%20Food/BeerScattergories%20Light%20vs%20Dark/lightdarkbeers300_iStock_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114800"/>
            <a:ext cx="28575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6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 Varieties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343400" cy="4953000"/>
          </a:xfrm>
        </p:spPr>
        <p:txBody>
          <a:bodyPr/>
          <a:lstStyle/>
          <a:p>
            <a:r>
              <a:rPr lang="en-US" dirty="0" smtClean="0"/>
              <a:t>2-row barley</a:t>
            </a:r>
          </a:p>
          <a:p>
            <a:pPr lvl="1"/>
            <a:r>
              <a:rPr lang="en-US" dirty="0"/>
              <a:t>Lower Protein</a:t>
            </a:r>
          </a:p>
          <a:p>
            <a:pPr lvl="1"/>
            <a:r>
              <a:rPr lang="en-US" dirty="0"/>
              <a:t>Lower Enzymes</a:t>
            </a:r>
          </a:p>
          <a:p>
            <a:pPr lvl="1"/>
            <a:r>
              <a:rPr lang="en-US" dirty="0"/>
              <a:t>Higher </a:t>
            </a:r>
            <a:r>
              <a:rPr lang="en-US" dirty="0" smtClean="0"/>
              <a:t>Extract</a:t>
            </a:r>
          </a:p>
          <a:p>
            <a:r>
              <a:rPr lang="en-US" dirty="0" smtClean="0"/>
              <a:t>6-row barley</a:t>
            </a:r>
          </a:p>
          <a:p>
            <a:pPr lvl="1"/>
            <a:r>
              <a:rPr lang="en-US" dirty="0" smtClean="0"/>
              <a:t>Higher Protein</a:t>
            </a:r>
          </a:p>
          <a:p>
            <a:pPr lvl="1"/>
            <a:r>
              <a:rPr lang="en-US" dirty="0" smtClean="0"/>
              <a:t>Higher Enzyme Package</a:t>
            </a:r>
          </a:p>
          <a:p>
            <a:pPr lvl="1"/>
            <a:r>
              <a:rPr lang="en-US" dirty="0" smtClean="0"/>
              <a:t>Lower Extract</a:t>
            </a:r>
          </a:p>
          <a:p>
            <a:pPr lvl="1"/>
            <a:endParaRPr lang="en-US" dirty="0" smtClean="0"/>
          </a:p>
        </p:txBody>
      </p:sp>
      <p:pic>
        <p:nvPicPr>
          <p:cNvPr id="14338" name="Picture 2" descr="http://www.mosquitobytes.com/Den/Beer/Hmbrewing/2vs6r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63" y="1159878"/>
            <a:ext cx="2638425" cy="15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upload.wikimedia.org/wikipedia/commons/9/9f/BarleyEa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2933700" cy="39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46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Barley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2286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Purpose of barley cleaning is to remove any impurities</a:t>
            </a:r>
          </a:p>
          <a:p>
            <a:pPr lvl="1"/>
            <a:r>
              <a:rPr lang="en-US" sz="2000" dirty="0" smtClean="0"/>
              <a:t>Lighter than barley (Aspirator)</a:t>
            </a:r>
          </a:p>
          <a:p>
            <a:pPr lvl="1"/>
            <a:r>
              <a:rPr lang="en-US" sz="2000" dirty="0" smtClean="0"/>
              <a:t>Larger or longer than barley (Scalper)</a:t>
            </a:r>
          </a:p>
          <a:p>
            <a:pPr lvl="1"/>
            <a:r>
              <a:rPr lang="en-US" sz="2000" dirty="0" smtClean="0"/>
              <a:t>Metallic Compounds (Magnet)</a:t>
            </a:r>
          </a:p>
          <a:p>
            <a:pPr lvl="1"/>
            <a:r>
              <a:rPr lang="en-US" sz="2000" dirty="0" smtClean="0"/>
              <a:t>Heavy objects and stones (Gravity)</a:t>
            </a:r>
            <a:endParaRPr lang="en-US" sz="2000" dirty="0"/>
          </a:p>
        </p:txBody>
      </p:sp>
      <p:pic>
        <p:nvPicPr>
          <p:cNvPr id="4" name="Picture 3" descr="H:\Logos\SS Deigned for Willie - with full Rahr Malting Co - 8-2012\RahrLogo_r1 (540x506) (440x41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802084"/>
            <a:ext cx="1066800" cy="97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 descr="grain pre-clean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498888"/>
            <a:ext cx="4509655" cy="279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50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1488</Words>
  <Application>Microsoft Office PowerPoint</Application>
  <PresentationFormat>On-screen Show (4:3)</PresentationFormat>
  <Paragraphs>297</Paragraphs>
  <Slides>46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Chn USong S TT</vt:lpstr>
      <vt:lpstr>Times New Roman</vt:lpstr>
      <vt:lpstr>Wingdings</vt:lpstr>
      <vt:lpstr>Office Theme</vt:lpstr>
      <vt:lpstr>CorelDRAW 6.0</vt:lpstr>
      <vt:lpstr>VISIO</vt:lpstr>
      <vt:lpstr>Malting 101</vt:lpstr>
      <vt:lpstr>Rahr Malting History</vt:lpstr>
      <vt:lpstr>Rahr Shakopee</vt:lpstr>
      <vt:lpstr>Rahr Alix, Alberta</vt:lpstr>
      <vt:lpstr>PowerPoint Presentation</vt:lpstr>
      <vt:lpstr>Malting Operation</vt:lpstr>
      <vt:lpstr>Barley</vt:lpstr>
      <vt:lpstr>Barley Varieties</vt:lpstr>
      <vt:lpstr>Barley Cleaning</vt:lpstr>
      <vt:lpstr>Barley Grading</vt:lpstr>
      <vt:lpstr>Transfer of Barley and Malt</vt:lpstr>
      <vt:lpstr>Transfer of Barley and Malt</vt:lpstr>
      <vt:lpstr>Barley Storage</vt:lpstr>
      <vt:lpstr>Malting Process</vt:lpstr>
      <vt:lpstr>Steeping</vt:lpstr>
      <vt:lpstr>Typical Immersion Schedule</vt:lpstr>
      <vt:lpstr>Water Uptake vs. Kernel Size</vt:lpstr>
      <vt:lpstr>Conical Steeping Vessels</vt:lpstr>
      <vt:lpstr>Flat Bottom Steeping Vessels</vt:lpstr>
      <vt:lpstr>Germination</vt:lpstr>
      <vt:lpstr>Germination</vt:lpstr>
      <vt:lpstr>Factors Impacting Germination</vt:lpstr>
      <vt:lpstr>Germination Control Parameters</vt:lpstr>
      <vt:lpstr>Malt Modification</vt:lpstr>
      <vt:lpstr>Saladin Style Malting</vt:lpstr>
      <vt:lpstr>Saladin Style Malting</vt:lpstr>
      <vt:lpstr>Tower Malting</vt:lpstr>
      <vt:lpstr>PowerPoint Presentation</vt:lpstr>
      <vt:lpstr>Circular Germination Vessel</vt:lpstr>
      <vt:lpstr>Circular Germination Vessel</vt:lpstr>
      <vt:lpstr>Kilning</vt:lpstr>
      <vt:lpstr>Objectives of Kilning</vt:lpstr>
      <vt:lpstr>Chemical Changes during kiln</vt:lpstr>
      <vt:lpstr>Phases of kilning</vt:lpstr>
      <vt:lpstr>Malt Changes during kilning</vt:lpstr>
      <vt:lpstr>Types of Kilns</vt:lpstr>
      <vt:lpstr>Single Deck</vt:lpstr>
      <vt:lpstr>Single Deck Round</vt:lpstr>
      <vt:lpstr>Double Deck Rectangular Kiln</vt:lpstr>
      <vt:lpstr>NDMA</vt:lpstr>
      <vt:lpstr>Control of NDMA</vt:lpstr>
      <vt:lpstr>Malt Storage, Cleaning and Dispatch</vt:lpstr>
      <vt:lpstr>Malt Storage, Cleaning, and Dispatch</vt:lpstr>
      <vt:lpstr>PowerPoint Presentation</vt:lpstr>
      <vt:lpstr>Floor Malting</vt:lpstr>
      <vt:lpstr>Thank you for your time. 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Malting 101</dc:title>
  <dc:creator>Aaron Eernisse</dc:creator>
  <cp:lastModifiedBy>Aaron Eernisse</cp:lastModifiedBy>
  <cp:revision>54</cp:revision>
  <cp:lastPrinted>2016-11-09T12:49:04Z</cp:lastPrinted>
  <dcterms:created xsi:type="dcterms:W3CDTF">2014-09-15T18:08:16Z</dcterms:created>
  <dcterms:modified xsi:type="dcterms:W3CDTF">2018-07-19T14:45:09Z</dcterms:modified>
</cp:coreProperties>
</file>