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92" r:id="rId5"/>
    <p:sldId id="262" r:id="rId6"/>
    <p:sldId id="306" r:id="rId7"/>
    <p:sldId id="258" r:id="rId8"/>
    <p:sldId id="285" r:id="rId9"/>
    <p:sldId id="316" r:id="rId10"/>
    <p:sldId id="268" r:id="rId11"/>
    <p:sldId id="307" r:id="rId12"/>
    <p:sldId id="259" r:id="rId13"/>
    <p:sldId id="308" r:id="rId14"/>
    <p:sldId id="309" r:id="rId15"/>
    <p:sldId id="310" r:id="rId16"/>
    <p:sldId id="317" r:id="rId17"/>
    <p:sldId id="311" r:id="rId18"/>
    <p:sldId id="334" r:id="rId19"/>
    <p:sldId id="327" r:id="rId20"/>
    <p:sldId id="312" r:id="rId21"/>
    <p:sldId id="314" r:id="rId22"/>
    <p:sldId id="323" r:id="rId23"/>
    <p:sldId id="325" r:id="rId24"/>
    <p:sldId id="324" r:id="rId25"/>
    <p:sldId id="330" r:id="rId26"/>
    <p:sldId id="329" r:id="rId27"/>
    <p:sldId id="326" r:id="rId28"/>
    <p:sldId id="343" r:id="rId29"/>
    <p:sldId id="269" r:id="rId30"/>
    <p:sldId id="321" r:id="rId31"/>
    <p:sldId id="340" r:id="rId32"/>
    <p:sldId id="345" r:id="rId33"/>
    <p:sldId id="335" r:id="rId34"/>
    <p:sldId id="318" r:id="rId35"/>
    <p:sldId id="342" r:id="rId36"/>
    <p:sldId id="341" r:id="rId37"/>
    <p:sldId id="336" r:id="rId38"/>
    <p:sldId id="337" r:id="rId39"/>
    <p:sldId id="338" r:id="rId40"/>
    <p:sldId id="339" r:id="rId41"/>
    <p:sldId id="344" r:id="rId42"/>
    <p:sldId id="26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6F9"/>
    <a:srgbClr val="FFFFFF"/>
    <a:srgbClr val="B1C3DD"/>
    <a:srgbClr val="EF3E23"/>
    <a:srgbClr val="3A3838"/>
    <a:srgbClr val="E1E8F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3A4907-2D07-4A7E-B90D-AAD08CAEEDAF}" v="27" dt="2026-06-02T19:18:58.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105" d="100"/>
          <a:sy n="105" d="100"/>
        </p:scale>
        <p:origin x="8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BB9A4F92-08A7-4B5F-BB83-F14D0CF07D32}" type="datetimeFigureOut">
              <a:rPr lang="en-US" smtClean="0"/>
              <a:pPr/>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86E5CE80-07DB-4320-9064-FECA5DCB5F81}" type="slidenum">
              <a:rPr lang="en-US" smtClean="0"/>
              <a:pPr/>
              <a:t>‹#›</a:t>
            </a:fld>
            <a:endParaRPr lang="en-US"/>
          </a:p>
        </p:txBody>
      </p:sp>
    </p:spTree>
    <p:extLst>
      <p:ext uri="{BB962C8B-B14F-4D97-AF65-F5344CB8AC3E}">
        <p14:creationId xmlns:p14="http://schemas.microsoft.com/office/powerpoint/2010/main" val="53125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5</a:t>
            </a:fld>
            <a:endParaRPr lang="en-US"/>
          </a:p>
        </p:txBody>
      </p:sp>
    </p:spTree>
    <p:extLst>
      <p:ext uri="{BB962C8B-B14F-4D97-AF65-F5344CB8AC3E}">
        <p14:creationId xmlns:p14="http://schemas.microsoft.com/office/powerpoint/2010/main" val="157208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D1037-6026-23E2-87A6-E0DC3E335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D8BD6-73A2-78ED-EB12-E0E158308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810147-144E-4B25-320B-4D077AF1EB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062CE2-CBB3-902A-C717-F01BFF8B93D7}"/>
              </a:ext>
            </a:extLst>
          </p:cNvPr>
          <p:cNvSpPr>
            <a:spLocks noGrp="1"/>
          </p:cNvSpPr>
          <p:nvPr>
            <p:ph type="sldNum" sz="quarter" idx="5"/>
          </p:nvPr>
        </p:nvSpPr>
        <p:spPr/>
        <p:txBody>
          <a:bodyPr/>
          <a:lstStyle/>
          <a:p>
            <a:fld id="{86E5CE80-07DB-4320-9064-FECA5DCB5F81}" type="slidenum">
              <a:rPr lang="en-US" smtClean="0"/>
              <a:pPr/>
              <a:t>22</a:t>
            </a:fld>
            <a:endParaRPr lang="en-US"/>
          </a:p>
        </p:txBody>
      </p:sp>
    </p:spTree>
    <p:extLst>
      <p:ext uri="{BB962C8B-B14F-4D97-AF65-F5344CB8AC3E}">
        <p14:creationId xmlns:p14="http://schemas.microsoft.com/office/powerpoint/2010/main" val="3107304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23</a:t>
            </a:fld>
            <a:endParaRPr lang="en-US"/>
          </a:p>
        </p:txBody>
      </p:sp>
    </p:spTree>
    <p:extLst>
      <p:ext uri="{BB962C8B-B14F-4D97-AF65-F5344CB8AC3E}">
        <p14:creationId xmlns:p14="http://schemas.microsoft.com/office/powerpoint/2010/main" val="3872558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26</a:t>
            </a:fld>
            <a:endParaRPr lang="en-US"/>
          </a:p>
        </p:txBody>
      </p:sp>
    </p:spTree>
    <p:extLst>
      <p:ext uri="{BB962C8B-B14F-4D97-AF65-F5344CB8AC3E}">
        <p14:creationId xmlns:p14="http://schemas.microsoft.com/office/powerpoint/2010/main" val="1900218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27</a:t>
            </a:fld>
            <a:endParaRPr lang="en-US"/>
          </a:p>
        </p:txBody>
      </p:sp>
    </p:spTree>
    <p:extLst>
      <p:ext uri="{BB962C8B-B14F-4D97-AF65-F5344CB8AC3E}">
        <p14:creationId xmlns:p14="http://schemas.microsoft.com/office/powerpoint/2010/main" val="176349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39C5-D8F7-A13A-9151-EE645F873D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5B834-E556-133B-1DEE-54EB54EBF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C18FC-F370-8457-8C83-2C06407021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DCE77A-C28B-E5A9-F432-7F427044F4DF}"/>
              </a:ext>
            </a:extLst>
          </p:cNvPr>
          <p:cNvSpPr>
            <a:spLocks noGrp="1"/>
          </p:cNvSpPr>
          <p:nvPr>
            <p:ph type="sldNum" sz="quarter" idx="5"/>
          </p:nvPr>
        </p:nvSpPr>
        <p:spPr/>
        <p:txBody>
          <a:bodyPr/>
          <a:lstStyle/>
          <a:p>
            <a:fld id="{86E5CE80-07DB-4320-9064-FECA5DCB5F81}" type="slidenum">
              <a:rPr lang="en-US" smtClean="0"/>
              <a:pPr/>
              <a:t>29</a:t>
            </a:fld>
            <a:endParaRPr lang="en-US"/>
          </a:p>
        </p:txBody>
      </p:sp>
    </p:spTree>
    <p:extLst>
      <p:ext uri="{BB962C8B-B14F-4D97-AF65-F5344CB8AC3E}">
        <p14:creationId xmlns:p14="http://schemas.microsoft.com/office/powerpoint/2010/main" val="2628262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34</a:t>
            </a:fld>
            <a:endParaRPr lang="en-US"/>
          </a:p>
        </p:txBody>
      </p:sp>
    </p:spTree>
    <p:extLst>
      <p:ext uri="{BB962C8B-B14F-4D97-AF65-F5344CB8AC3E}">
        <p14:creationId xmlns:p14="http://schemas.microsoft.com/office/powerpoint/2010/main" val="4011726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36</a:t>
            </a:fld>
            <a:endParaRPr lang="en-US"/>
          </a:p>
        </p:txBody>
      </p:sp>
    </p:spTree>
    <p:extLst>
      <p:ext uri="{BB962C8B-B14F-4D97-AF65-F5344CB8AC3E}">
        <p14:creationId xmlns:p14="http://schemas.microsoft.com/office/powerpoint/2010/main" val="29180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1DF39-C12D-EE2B-C730-C32AAB78CD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31AA9-AFDE-3784-5C1E-61E7B416D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10695-B07E-5830-93AE-A7E97A30EC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D29C85-463A-4190-E79E-D4F7FBD1280B}"/>
              </a:ext>
            </a:extLst>
          </p:cNvPr>
          <p:cNvSpPr>
            <a:spLocks noGrp="1"/>
          </p:cNvSpPr>
          <p:nvPr>
            <p:ph type="sldNum" sz="quarter" idx="5"/>
          </p:nvPr>
        </p:nvSpPr>
        <p:spPr/>
        <p:txBody>
          <a:bodyPr/>
          <a:lstStyle/>
          <a:p>
            <a:fld id="{86E5CE80-07DB-4320-9064-FECA5DCB5F81}" type="slidenum">
              <a:rPr lang="en-US" smtClean="0"/>
              <a:pPr/>
              <a:t>6</a:t>
            </a:fld>
            <a:endParaRPr lang="en-US"/>
          </a:p>
        </p:txBody>
      </p:sp>
    </p:spTree>
    <p:extLst>
      <p:ext uri="{BB962C8B-B14F-4D97-AF65-F5344CB8AC3E}">
        <p14:creationId xmlns:p14="http://schemas.microsoft.com/office/powerpoint/2010/main" val="3027067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11</a:t>
            </a:fld>
            <a:endParaRPr lang="en-US"/>
          </a:p>
        </p:txBody>
      </p:sp>
    </p:spTree>
    <p:extLst>
      <p:ext uri="{BB962C8B-B14F-4D97-AF65-F5344CB8AC3E}">
        <p14:creationId xmlns:p14="http://schemas.microsoft.com/office/powerpoint/2010/main" val="17216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12</a:t>
            </a:fld>
            <a:endParaRPr lang="en-US"/>
          </a:p>
        </p:txBody>
      </p:sp>
    </p:spTree>
    <p:extLst>
      <p:ext uri="{BB962C8B-B14F-4D97-AF65-F5344CB8AC3E}">
        <p14:creationId xmlns:p14="http://schemas.microsoft.com/office/powerpoint/2010/main" val="1264174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17</a:t>
            </a:fld>
            <a:endParaRPr lang="en-US"/>
          </a:p>
        </p:txBody>
      </p:sp>
    </p:spTree>
    <p:extLst>
      <p:ext uri="{BB962C8B-B14F-4D97-AF65-F5344CB8AC3E}">
        <p14:creationId xmlns:p14="http://schemas.microsoft.com/office/powerpoint/2010/main" val="3324134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5CE80-07DB-4320-9064-FECA5DCB5F81}" type="slidenum">
              <a:rPr lang="en-US" smtClean="0"/>
              <a:pPr/>
              <a:t>18</a:t>
            </a:fld>
            <a:endParaRPr lang="en-US"/>
          </a:p>
        </p:txBody>
      </p:sp>
    </p:spTree>
    <p:extLst>
      <p:ext uri="{BB962C8B-B14F-4D97-AF65-F5344CB8AC3E}">
        <p14:creationId xmlns:p14="http://schemas.microsoft.com/office/powerpoint/2010/main" val="3856166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67D2-C12C-5D56-95C2-1520255B4A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DF992-35D4-B8EC-6619-C04F48E13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029E64-BC02-1C8F-1B50-A6F45AC41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569B13-A9E1-AE3D-34EC-B44419FA2695}"/>
              </a:ext>
            </a:extLst>
          </p:cNvPr>
          <p:cNvSpPr>
            <a:spLocks noGrp="1"/>
          </p:cNvSpPr>
          <p:nvPr>
            <p:ph type="sldNum" sz="quarter" idx="5"/>
          </p:nvPr>
        </p:nvSpPr>
        <p:spPr/>
        <p:txBody>
          <a:bodyPr/>
          <a:lstStyle/>
          <a:p>
            <a:fld id="{86E5CE80-07DB-4320-9064-FECA5DCB5F81}" type="slidenum">
              <a:rPr lang="en-US" smtClean="0"/>
              <a:pPr/>
              <a:t>19</a:t>
            </a:fld>
            <a:endParaRPr lang="en-US"/>
          </a:p>
        </p:txBody>
      </p:sp>
    </p:spTree>
    <p:extLst>
      <p:ext uri="{BB962C8B-B14F-4D97-AF65-F5344CB8AC3E}">
        <p14:creationId xmlns:p14="http://schemas.microsoft.com/office/powerpoint/2010/main" val="2638675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1AD0-314C-029C-CD9C-2BEC7E28A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5C7AE-4B63-729C-DF9A-77E8D177E4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1A6AD-AE71-A12F-8360-9121C92F9F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BDBDA1-8ED0-CD27-B2AE-E5E3D561573F}"/>
              </a:ext>
            </a:extLst>
          </p:cNvPr>
          <p:cNvSpPr>
            <a:spLocks noGrp="1"/>
          </p:cNvSpPr>
          <p:nvPr>
            <p:ph type="sldNum" sz="quarter" idx="5"/>
          </p:nvPr>
        </p:nvSpPr>
        <p:spPr/>
        <p:txBody>
          <a:bodyPr/>
          <a:lstStyle/>
          <a:p>
            <a:fld id="{86E5CE80-07DB-4320-9064-FECA5DCB5F81}" type="slidenum">
              <a:rPr lang="en-US" smtClean="0"/>
              <a:pPr/>
              <a:t>20</a:t>
            </a:fld>
            <a:endParaRPr lang="en-US"/>
          </a:p>
        </p:txBody>
      </p:sp>
    </p:spTree>
    <p:extLst>
      <p:ext uri="{BB962C8B-B14F-4D97-AF65-F5344CB8AC3E}">
        <p14:creationId xmlns:p14="http://schemas.microsoft.com/office/powerpoint/2010/main" val="4146614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F0CEB-C195-081F-3261-2E558A8FC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7E3FF-7491-B89F-28E0-2553579CE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57C5C-9CB1-5ADD-7070-6FD382FCC3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C4942D-EBCD-7B78-8F5C-044B0B00CB73}"/>
              </a:ext>
            </a:extLst>
          </p:cNvPr>
          <p:cNvSpPr>
            <a:spLocks noGrp="1"/>
          </p:cNvSpPr>
          <p:nvPr>
            <p:ph type="sldNum" sz="quarter" idx="5"/>
          </p:nvPr>
        </p:nvSpPr>
        <p:spPr/>
        <p:txBody>
          <a:bodyPr/>
          <a:lstStyle/>
          <a:p>
            <a:fld id="{86E5CE80-07DB-4320-9064-FECA5DCB5F81}" type="slidenum">
              <a:rPr lang="en-US" smtClean="0"/>
              <a:pPr/>
              <a:t>21</a:t>
            </a:fld>
            <a:endParaRPr lang="en-US"/>
          </a:p>
        </p:txBody>
      </p:sp>
    </p:spTree>
    <p:extLst>
      <p:ext uri="{BB962C8B-B14F-4D97-AF65-F5344CB8AC3E}">
        <p14:creationId xmlns:p14="http://schemas.microsoft.com/office/powerpoint/2010/main" val="1870293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BD8895AD-1154-402F-B4DE-AD7751288AF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72C105-0285-4FC8-BF24-6ABFA386AEE4}"/>
              </a:ext>
            </a:extLst>
          </p:cNvPr>
          <p:cNvSpPr>
            <a:spLocks noGrp="1"/>
          </p:cNvSpPr>
          <p:nvPr>
            <p:ph type="ctrTitle" hasCustomPrompt="1"/>
          </p:nvPr>
        </p:nvSpPr>
        <p:spPr>
          <a:xfrm>
            <a:off x="6540080" y="2398433"/>
            <a:ext cx="5183102" cy="1310131"/>
          </a:xfrm>
        </p:spPr>
        <p:txBody>
          <a:bodyPr lIns="0" anchor="b">
            <a:normAutofit/>
          </a:bodyPr>
          <a:lstStyle>
            <a:lvl1pPr algn="l">
              <a:defRPr sz="4000">
                <a:solidFill>
                  <a:schemeClr val="tx2"/>
                </a:solidFill>
              </a:defRPr>
            </a:lvl1pPr>
          </a:lstStyle>
          <a:p>
            <a:r>
              <a:rPr lang="en-US"/>
              <a:t>Presentation Title – Verdana 40 pt.</a:t>
            </a:r>
          </a:p>
        </p:txBody>
      </p:sp>
      <p:sp>
        <p:nvSpPr>
          <p:cNvPr id="3" name="Subtitle 2">
            <a:extLst>
              <a:ext uri="{FF2B5EF4-FFF2-40B4-BE49-F238E27FC236}">
                <a16:creationId xmlns:a16="http://schemas.microsoft.com/office/drawing/2014/main" id="{D3EB517E-43FE-49CB-B6EA-0D49B16A34C9}"/>
              </a:ext>
            </a:extLst>
          </p:cNvPr>
          <p:cNvSpPr>
            <a:spLocks noGrp="1"/>
          </p:cNvSpPr>
          <p:nvPr>
            <p:ph type="subTitle" idx="1" hasCustomPrompt="1"/>
          </p:nvPr>
        </p:nvSpPr>
        <p:spPr>
          <a:xfrm>
            <a:off x="6540080" y="3809610"/>
            <a:ext cx="5183102" cy="733646"/>
          </a:xfrm>
        </p:spPr>
        <p:txBody>
          <a:bodyPr lIns="0"/>
          <a:lstStyle>
            <a:lvl1pPr marL="0" indent="0" algn="l">
              <a:buNone/>
              <a:defRPr sz="24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 Verdana 24 pt. </a:t>
            </a:r>
          </a:p>
        </p:txBody>
      </p:sp>
      <p:pic>
        <p:nvPicPr>
          <p:cNvPr id="5" name="Picture 4" descr="A triangle with a plant and text&#10;&#10;AI-generated content may be incorrect.">
            <a:extLst>
              <a:ext uri="{FF2B5EF4-FFF2-40B4-BE49-F238E27FC236}">
                <a16:creationId xmlns:a16="http://schemas.microsoft.com/office/drawing/2014/main" id="{20C6F7EC-AE5C-E036-82EE-97A16A8118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5832" y="864704"/>
            <a:ext cx="4631635" cy="4631635"/>
          </a:xfrm>
          <a:prstGeom prst="rect">
            <a:avLst/>
          </a:prstGeom>
        </p:spPr>
      </p:pic>
    </p:spTree>
    <p:extLst>
      <p:ext uri="{BB962C8B-B14F-4D97-AF65-F5344CB8AC3E}">
        <p14:creationId xmlns:p14="http://schemas.microsoft.com/office/powerpoint/2010/main" val="384709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8396" y="2209800"/>
            <a:ext cx="5490604" cy="3672498"/>
          </a:xfrm>
          <a:solidFill>
            <a:schemeClr val="accent4"/>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
        <p:nvSpPr>
          <p:cNvPr id="10" name="Content Placeholder 2">
            <a:extLst>
              <a:ext uri="{FF2B5EF4-FFF2-40B4-BE49-F238E27FC236}">
                <a16:creationId xmlns:a16="http://schemas.microsoft.com/office/drawing/2014/main" id="{98FF5517-5F50-4F26-AA80-839361994D97}"/>
              </a:ext>
            </a:extLst>
          </p:cNvPr>
          <p:cNvSpPr>
            <a:spLocks noGrp="1"/>
          </p:cNvSpPr>
          <p:nvPr>
            <p:ph idx="13"/>
          </p:nvPr>
        </p:nvSpPr>
        <p:spPr>
          <a:xfrm>
            <a:off x="6336040" y="2209800"/>
            <a:ext cx="5490604" cy="3672498"/>
          </a:xfrm>
          <a:solidFill>
            <a:schemeClr val="accent4"/>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3C7CB89-0D7E-423C-9661-1D076F51CD84}"/>
              </a:ext>
            </a:extLst>
          </p:cNvPr>
          <p:cNvSpPr>
            <a:spLocks noGrp="1"/>
          </p:cNvSpPr>
          <p:nvPr>
            <p:ph type="body" sz="quarter" idx="16" hasCustomPrompt="1"/>
          </p:nvPr>
        </p:nvSpPr>
        <p:spPr>
          <a:xfrm>
            <a:off x="477838" y="1272766"/>
            <a:ext cx="5491162" cy="801853"/>
          </a:xfrm>
          <a:prstGeom prst="round2SameRect">
            <a:avLst/>
          </a:prstGeom>
          <a:solidFill>
            <a:schemeClr val="accent2"/>
          </a:solidFill>
        </p:spPr>
        <p:txBody>
          <a:bodyPr vert="horz" lIns="91440" tIns="45720" rIns="91440" bIns="45720" rtlCol="0" anchor="ctr">
            <a:noAutofit/>
          </a:bodyPr>
          <a:lstStyle>
            <a:lvl1pPr algn="ctr">
              <a:defRPr lang="en-US" sz="2400" smtClean="0">
                <a:solidFill>
                  <a:schemeClr val="bg1"/>
                </a:solidFill>
              </a:defRPr>
            </a:lvl1pPr>
            <a:lvl2pPr algn="ctr">
              <a:defRPr lang="en-US" sz="2400" smtClean="0">
                <a:solidFill>
                  <a:schemeClr val="bg1"/>
                </a:solidFill>
              </a:defRPr>
            </a:lvl2pPr>
            <a:lvl3pPr algn="ctr">
              <a:defRPr lang="en-US" sz="2400" smtClean="0">
                <a:solidFill>
                  <a:schemeClr val="bg1"/>
                </a:solidFill>
              </a:defRPr>
            </a:lvl3pPr>
            <a:lvl4pPr algn="ctr">
              <a:defRPr lang="en-US" sz="2400" smtClean="0">
                <a:solidFill>
                  <a:schemeClr val="bg1"/>
                </a:solidFill>
              </a:defRPr>
            </a:lvl4pPr>
            <a:lvl5pPr algn="ctr">
              <a:defRPr lang="en-US" sz="2400">
                <a:solidFill>
                  <a:schemeClr val="bg1"/>
                </a:solidFill>
              </a:defRPr>
            </a:lvl5pPr>
          </a:lstStyle>
          <a:p>
            <a:pPr marL="0" lvl="0" indent="0" algn="ctr">
              <a:buNone/>
            </a:pPr>
            <a:r>
              <a:rPr lang="en-US"/>
              <a:t>Click to add text</a:t>
            </a:r>
          </a:p>
        </p:txBody>
      </p:sp>
      <p:sp>
        <p:nvSpPr>
          <p:cNvPr id="11" name="Text Placeholder 8">
            <a:extLst>
              <a:ext uri="{FF2B5EF4-FFF2-40B4-BE49-F238E27FC236}">
                <a16:creationId xmlns:a16="http://schemas.microsoft.com/office/drawing/2014/main" id="{A6AF7E01-CBE1-43D5-BC20-C744B6064518}"/>
              </a:ext>
            </a:extLst>
          </p:cNvPr>
          <p:cNvSpPr>
            <a:spLocks noGrp="1"/>
          </p:cNvSpPr>
          <p:nvPr>
            <p:ph type="body" sz="quarter" idx="17" hasCustomPrompt="1"/>
          </p:nvPr>
        </p:nvSpPr>
        <p:spPr>
          <a:xfrm>
            <a:off x="6336040" y="1272766"/>
            <a:ext cx="5491162" cy="801853"/>
          </a:xfrm>
          <a:prstGeom prst="round2SameRect">
            <a:avLst/>
          </a:prstGeom>
          <a:solidFill>
            <a:schemeClr val="accent2"/>
          </a:solidFill>
        </p:spPr>
        <p:txBody>
          <a:bodyPr vert="horz" lIns="91440" tIns="45720" rIns="91440" bIns="45720" rtlCol="0" anchor="ctr">
            <a:noAutofit/>
          </a:bodyPr>
          <a:lstStyle>
            <a:lvl1pPr algn="ctr">
              <a:defRPr lang="en-US" sz="2400" dirty="0">
                <a:solidFill>
                  <a:schemeClr val="bg1"/>
                </a:solidFill>
              </a:defRPr>
            </a:lvl1pPr>
            <a:lvl2pPr algn="ctr">
              <a:defRPr lang="en-US" sz="2400" dirty="0">
                <a:solidFill>
                  <a:schemeClr val="bg1"/>
                </a:solidFill>
              </a:defRPr>
            </a:lvl2pPr>
            <a:lvl3pPr algn="ctr">
              <a:defRPr lang="en-US" sz="2400" dirty="0">
                <a:solidFill>
                  <a:schemeClr val="bg1"/>
                </a:solidFill>
              </a:defRPr>
            </a:lvl3pPr>
            <a:lvl4pPr algn="ctr">
              <a:defRPr lang="en-US" sz="2400" dirty="0">
                <a:solidFill>
                  <a:schemeClr val="bg1"/>
                </a:solidFill>
              </a:defRPr>
            </a:lvl4pPr>
            <a:lvl5pPr algn="ctr">
              <a:defRPr lang="en-US" sz="2400" dirty="0">
                <a:solidFill>
                  <a:schemeClr val="bg1"/>
                </a:solidFill>
              </a:defRPr>
            </a:lvl5pPr>
          </a:lstStyle>
          <a:p>
            <a:pPr marL="0" lvl="0" indent="0" algn="ctr">
              <a:buNone/>
            </a:pPr>
            <a:r>
              <a:rPr lang="en-US"/>
              <a:t>Click to add text</a:t>
            </a:r>
          </a:p>
        </p:txBody>
      </p:sp>
    </p:spTree>
    <p:extLst>
      <p:ext uri="{BB962C8B-B14F-4D97-AF65-F5344CB8AC3E}">
        <p14:creationId xmlns:p14="http://schemas.microsoft.com/office/powerpoint/2010/main" val="3371607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_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a:xfrm>
            <a:off x="478395" y="244551"/>
            <a:ext cx="6842121" cy="80185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4922" y="1520456"/>
            <a:ext cx="6845316" cy="4361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
        <p:nvSpPr>
          <p:cNvPr id="8" name="Picture Placeholder 7">
            <a:extLst>
              <a:ext uri="{FF2B5EF4-FFF2-40B4-BE49-F238E27FC236}">
                <a16:creationId xmlns:a16="http://schemas.microsoft.com/office/drawing/2014/main" id="{5C969DAF-7FA5-440F-8A39-A9CA6FC45160}"/>
              </a:ext>
            </a:extLst>
          </p:cNvPr>
          <p:cNvSpPr>
            <a:spLocks noGrp="1"/>
          </p:cNvSpPr>
          <p:nvPr>
            <p:ph type="pic" sz="quarter" idx="13"/>
          </p:nvPr>
        </p:nvSpPr>
        <p:spPr>
          <a:xfrm>
            <a:off x="7570381" y="1"/>
            <a:ext cx="4621619" cy="5881688"/>
          </a:xfrm>
          <a:prstGeom prst="rect">
            <a:avLst/>
          </a:prstGeom>
          <a:solidFill>
            <a:schemeClr val="bg2"/>
          </a:solidFill>
        </p:spPr>
        <p:txBody>
          <a:bodyPr anchor="ctr"/>
          <a:lstStyle>
            <a:lvl1pPr algn="ctr">
              <a:defRPr/>
            </a:lvl1pPr>
          </a:lstStyle>
          <a:p>
            <a:endParaRPr lang="en-US"/>
          </a:p>
        </p:txBody>
      </p:sp>
    </p:spTree>
    <p:extLst>
      <p:ext uri="{BB962C8B-B14F-4D97-AF65-F5344CB8AC3E}">
        <p14:creationId xmlns:p14="http://schemas.microsoft.com/office/powerpoint/2010/main" val="2699154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_Chart">
    <p:spTree>
      <p:nvGrpSpPr>
        <p:cNvPr id="1" name=""/>
        <p:cNvGrpSpPr/>
        <p:nvPr/>
      </p:nvGrpSpPr>
      <p:grpSpPr>
        <a:xfrm>
          <a:off x="0" y="0"/>
          <a:ext cx="0" cy="0"/>
          <a:chOff x="0" y="0"/>
          <a:chExt cx="0" cy="0"/>
        </a:xfrm>
      </p:grpSpPr>
      <p:sp>
        <p:nvSpPr>
          <p:cNvPr id="9" name="Chart Placeholder 8">
            <a:extLst>
              <a:ext uri="{FF2B5EF4-FFF2-40B4-BE49-F238E27FC236}">
                <a16:creationId xmlns:a16="http://schemas.microsoft.com/office/drawing/2014/main" id="{F5DFB1D8-5D00-4530-8AA8-65C03C0A69FC}"/>
              </a:ext>
            </a:extLst>
          </p:cNvPr>
          <p:cNvSpPr>
            <a:spLocks noGrp="1"/>
          </p:cNvSpPr>
          <p:nvPr>
            <p:ph type="chart" sz="quarter" idx="14"/>
          </p:nvPr>
        </p:nvSpPr>
        <p:spPr>
          <a:xfrm>
            <a:off x="8240713" y="1520825"/>
            <a:ext cx="3585931" cy="4360863"/>
          </a:xfrm>
        </p:spPr>
        <p:txBody>
          <a:bodyPr/>
          <a:lstStyle/>
          <a:p>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4662" y="1520456"/>
            <a:ext cx="7441278" cy="4361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Tree>
    <p:extLst>
      <p:ext uri="{BB962C8B-B14F-4D97-AF65-F5344CB8AC3E}">
        <p14:creationId xmlns:p14="http://schemas.microsoft.com/office/powerpoint/2010/main" val="4261064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E178A-24F6-4576-8A50-3E0EB2EF8D44}"/>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D4692CE-FF3D-46F3-9801-28F928D15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EA605D-6734-4E50-A13D-9FA04D1E205D}"/>
              </a:ext>
            </a:extLst>
          </p:cNvPr>
          <p:cNvSpPr>
            <a:spLocks noGrp="1"/>
          </p:cNvSpPr>
          <p:nvPr>
            <p:ph type="sldNum" sz="quarter" idx="12"/>
          </p:nvPr>
        </p:nvSpPr>
        <p:spPr/>
        <p:txBody>
          <a:bodyPr/>
          <a:lstStyle/>
          <a:p>
            <a:fld id="{4FE89642-BFB8-4805-87A5-896CBA7AF180}" type="slidenum">
              <a:rPr lang="en-US" smtClean="0"/>
              <a:t>‹#›</a:t>
            </a:fld>
            <a:endParaRPr lang="en-US"/>
          </a:p>
        </p:txBody>
      </p:sp>
    </p:spTree>
    <p:extLst>
      <p:ext uri="{BB962C8B-B14F-4D97-AF65-F5344CB8AC3E}">
        <p14:creationId xmlns:p14="http://schemas.microsoft.com/office/powerpoint/2010/main" val="3290955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424C667-4104-4FCE-8FDB-C3AA776F9A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903809-9E83-437F-BA5A-C978D2D16857}"/>
              </a:ext>
            </a:extLst>
          </p:cNvPr>
          <p:cNvSpPr>
            <a:spLocks noGrp="1"/>
          </p:cNvSpPr>
          <p:nvPr>
            <p:ph type="sldNum" sz="quarter" idx="12"/>
          </p:nvPr>
        </p:nvSpPr>
        <p:spPr/>
        <p:txBody>
          <a:bodyPr/>
          <a:lstStyle/>
          <a:p>
            <a:fld id="{4FE89642-BFB8-4805-87A5-896CBA7AF180}" type="slidenum">
              <a:rPr lang="en-US" smtClean="0"/>
              <a:t>‹#›</a:t>
            </a:fld>
            <a:endParaRPr lang="en-US"/>
          </a:p>
        </p:txBody>
      </p:sp>
    </p:spTree>
    <p:extLst>
      <p:ext uri="{BB962C8B-B14F-4D97-AF65-F5344CB8AC3E}">
        <p14:creationId xmlns:p14="http://schemas.microsoft.com/office/powerpoint/2010/main" val="229077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FB488-5E76-45BE-8B71-EF79A2029D6A}"/>
              </a:ext>
            </a:extLst>
          </p:cNvPr>
          <p:cNvSpPr/>
          <p:nvPr userDrawn="1"/>
        </p:nvSpPr>
        <p:spPr>
          <a:xfrm>
            <a:off x="-2"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D3EB517E-43FE-49CB-B6EA-0D49B16A34C9}"/>
              </a:ext>
            </a:extLst>
          </p:cNvPr>
          <p:cNvSpPr>
            <a:spLocks noGrp="1"/>
          </p:cNvSpPr>
          <p:nvPr>
            <p:ph type="subTitle" idx="1"/>
          </p:nvPr>
        </p:nvSpPr>
        <p:spPr>
          <a:xfrm>
            <a:off x="1034899" y="5378155"/>
            <a:ext cx="10122195" cy="733646"/>
          </a:xfrm>
        </p:spPr>
        <p:txBody>
          <a:bodyPr lIns="0"/>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A739A46E-62A0-44B0-BFC8-6CBC0352EC09}"/>
              </a:ext>
            </a:extLst>
          </p:cNvPr>
          <p:cNvSpPr txBox="1"/>
          <p:nvPr userDrawn="1"/>
        </p:nvSpPr>
        <p:spPr>
          <a:xfrm>
            <a:off x="3551466" y="4554149"/>
            <a:ext cx="5089059" cy="701731"/>
          </a:xfrm>
          <a:prstGeom prst="rect">
            <a:avLst/>
          </a:prstGeom>
          <a:noFill/>
        </p:spPr>
        <p:txBody>
          <a:bodyPr wrap="square" lIns="0" rtlCol="0">
            <a:spAutoFit/>
          </a:bodyPr>
          <a:lstStyle/>
          <a:p>
            <a:pPr algn="ctr" defTabSz="914400" rtl="0" eaLnBrk="1" latinLnBrk="0" hangingPunct="1">
              <a:lnSpc>
                <a:spcPct val="90000"/>
              </a:lnSpc>
              <a:spcBef>
                <a:spcPct val="0"/>
              </a:spcBef>
              <a:buNone/>
            </a:pPr>
            <a:r>
              <a:rPr lang="en-US" sz="4400" b="1" kern="1200">
                <a:solidFill>
                  <a:schemeClr val="tx2"/>
                </a:solidFill>
                <a:latin typeface="+mj-lt"/>
                <a:ea typeface="+mj-ea"/>
                <a:cs typeface="+mj-cs"/>
              </a:rPr>
              <a:t>Thank You</a:t>
            </a:r>
          </a:p>
        </p:txBody>
      </p:sp>
      <p:sp>
        <p:nvSpPr>
          <p:cNvPr id="4" name="Footer Placeholder 3">
            <a:extLst>
              <a:ext uri="{FF2B5EF4-FFF2-40B4-BE49-F238E27FC236}">
                <a16:creationId xmlns:a16="http://schemas.microsoft.com/office/drawing/2014/main" id="{3634B1C5-2F1E-768E-E2FB-42F09706815E}"/>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962314D-EC4B-18C6-7B9F-D4C164BBF2CD}"/>
              </a:ext>
            </a:extLst>
          </p:cNvPr>
          <p:cNvSpPr>
            <a:spLocks noGrp="1"/>
          </p:cNvSpPr>
          <p:nvPr>
            <p:ph type="sldNum" sz="quarter" idx="11"/>
          </p:nvPr>
        </p:nvSpPr>
        <p:spPr/>
        <p:txBody>
          <a:bodyPr/>
          <a:lstStyle/>
          <a:p>
            <a:fld id="{4FE89642-BFB8-4805-87A5-896CBA7AF180}" type="slidenum">
              <a:rPr lang="en-US" smtClean="0"/>
              <a:pPr/>
              <a:t>‹#›</a:t>
            </a:fld>
            <a:endParaRPr lang="en-US"/>
          </a:p>
        </p:txBody>
      </p:sp>
      <p:pic>
        <p:nvPicPr>
          <p:cNvPr id="7" name="Picture 6" descr="A green triangle with white leaves and blue text&#10;&#10;AI-generated content may be incorrect.">
            <a:extLst>
              <a:ext uri="{FF2B5EF4-FFF2-40B4-BE49-F238E27FC236}">
                <a16:creationId xmlns:a16="http://schemas.microsoft.com/office/drawing/2014/main" id="{8DEE84B3-4A59-8F65-3CE1-89B0058F8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244" y="340562"/>
            <a:ext cx="3599536" cy="3599536"/>
          </a:xfrm>
          <a:prstGeom prst="rect">
            <a:avLst/>
          </a:prstGeom>
        </p:spPr>
      </p:pic>
    </p:spTree>
    <p:extLst>
      <p:ext uri="{BB962C8B-B14F-4D97-AF65-F5344CB8AC3E}">
        <p14:creationId xmlns:p14="http://schemas.microsoft.com/office/powerpoint/2010/main" val="3094845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9" name="Picture 8" descr="A blue leafy plant on a blue background&#10;&#10;Description automatically generated">
            <a:extLst>
              <a:ext uri="{FF2B5EF4-FFF2-40B4-BE49-F238E27FC236}">
                <a16:creationId xmlns:a16="http://schemas.microsoft.com/office/drawing/2014/main" id="{9CC6423B-A478-25D0-CB90-84CADAB264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255" y="51583"/>
            <a:ext cx="12192000" cy="6858000"/>
          </a:xfrm>
          <a:prstGeom prst="rect">
            <a:avLst/>
          </a:prstGeom>
        </p:spPr>
      </p:pic>
      <p:sp>
        <p:nvSpPr>
          <p:cNvPr id="2" name="Title 1">
            <a:extLst>
              <a:ext uri="{FF2B5EF4-FFF2-40B4-BE49-F238E27FC236}">
                <a16:creationId xmlns:a16="http://schemas.microsoft.com/office/drawing/2014/main" id="{7F8C48F4-4D47-48F4-B449-23B18B6CC83A}"/>
              </a:ext>
            </a:extLst>
          </p:cNvPr>
          <p:cNvSpPr>
            <a:spLocks noGrp="1"/>
          </p:cNvSpPr>
          <p:nvPr>
            <p:ph type="title" hasCustomPrompt="1"/>
          </p:nvPr>
        </p:nvSpPr>
        <p:spPr>
          <a:xfrm>
            <a:off x="5918792" y="2322785"/>
            <a:ext cx="5668924" cy="1790562"/>
          </a:xfrm>
        </p:spPr>
        <p:txBody>
          <a:bodyPr lIns="0" anchor="t">
            <a:normAutofit/>
          </a:bodyPr>
          <a:lstStyle>
            <a:lvl1pPr algn="l" defTabSz="914400" rtl="0" eaLnBrk="1" latinLnBrk="0" hangingPunct="1">
              <a:lnSpc>
                <a:spcPct val="90000"/>
              </a:lnSpc>
              <a:spcBef>
                <a:spcPct val="0"/>
              </a:spcBef>
              <a:buNone/>
              <a:defRPr lang="en-US" sz="4400" b="1" kern="1200" dirty="0">
                <a:solidFill>
                  <a:schemeClr val="bg1"/>
                </a:solidFill>
                <a:latin typeface="+mj-lt"/>
                <a:ea typeface="+mj-ea"/>
                <a:cs typeface="+mj-cs"/>
              </a:defRPr>
            </a:lvl1pPr>
          </a:lstStyle>
          <a:p>
            <a:r>
              <a:rPr lang="en-US"/>
              <a:t>Section Title – </a:t>
            </a:r>
            <a:br>
              <a:rPr lang="en-US"/>
            </a:br>
            <a:r>
              <a:rPr lang="en-US"/>
              <a:t>Verdana 44 pt.</a:t>
            </a:r>
          </a:p>
        </p:txBody>
      </p:sp>
      <p:sp>
        <p:nvSpPr>
          <p:cNvPr id="3" name="Text Placeholder 2">
            <a:extLst>
              <a:ext uri="{FF2B5EF4-FFF2-40B4-BE49-F238E27FC236}">
                <a16:creationId xmlns:a16="http://schemas.microsoft.com/office/drawing/2014/main" id="{C70FE677-33FA-4059-9D9D-CF2858B9A6C8}"/>
              </a:ext>
            </a:extLst>
          </p:cNvPr>
          <p:cNvSpPr>
            <a:spLocks noGrp="1"/>
          </p:cNvSpPr>
          <p:nvPr>
            <p:ph type="body" idx="1" hasCustomPrompt="1"/>
          </p:nvPr>
        </p:nvSpPr>
        <p:spPr>
          <a:xfrm>
            <a:off x="5918792" y="1822463"/>
            <a:ext cx="5668924" cy="388347"/>
          </a:xfrm>
        </p:spPr>
        <p:txBody>
          <a:bodyPr lIns="0"/>
          <a:lstStyle>
            <a:lvl1pPr marL="0" indent="0">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SECTION # - Verdana 24 PT. </a:t>
            </a:r>
          </a:p>
        </p:txBody>
      </p:sp>
      <p:sp>
        <p:nvSpPr>
          <p:cNvPr id="5" name="Footer Placeholder 4">
            <a:extLst>
              <a:ext uri="{FF2B5EF4-FFF2-40B4-BE49-F238E27FC236}">
                <a16:creationId xmlns:a16="http://schemas.microsoft.com/office/drawing/2014/main" id="{638A9FED-8914-45D4-B8A9-DEA8E550A70B}"/>
              </a:ext>
            </a:extLst>
          </p:cNvPr>
          <p:cNvSpPr>
            <a:spLocks noGrp="1"/>
          </p:cNvSpPr>
          <p:nvPr>
            <p:ph type="ftr" sz="quarter" idx="11"/>
          </p:nvPr>
        </p:nvSpPr>
        <p:spPr>
          <a:xfrm>
            <a:off x="8660218" y="6356350"/>
            <a:ext cx="2927497" cy="365125"/>
          </a:xfrm>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75784F86-70BA-4863-82D9-0B55CBEA0D75}"/>
              </a:ext>
            </a:extLst>
          </p:cNvPr>
          <p:cNvSpPr>
            <a:spLocks noGrp="1"/>
          </p:cNvSpPr>
          <p:nvPr>
            <p:ph type="sldNum" sz="quarter" idx="12"/>
          </p:nvPr>
        </p:nvSpPr>
        <p:spPr/>
        <p:txBody>
          <a:bodyPr/>
          <a:lstStyle/>
          <a:p>
            <a:fld id="{4FE89642-BFB8-4805-87A5-896CBA7AF180}" type="slidenum">
              <a:rPr lang="en-US" smtClean="0"/>
              <a:t>‹#›</a:t>
            </a:fld>
            <a:endParaRPr lang="en-US"/>
          </a:p>
        </p:txBody>
      </p:sp>
      <p:pic>
        <p:nvPicPr>
          <p:cNvPr id="8" name="Picture 7" descr="A black background with white text&#10;&#10;AI-generated content may be incorrect.">
            <a:extLst>
              <a:ext uri="{FF2B5EF4-FFF2-40B4-BE49-F238E27FC236}">
                <a16:creationId xmlns:a16="http://schemas.microsoft.com/office/drawing/2014/main" id="{A8AD1B69-9E3F-A00C-0D41-D63A8B8834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8986" y="5911472"/>
            <a:ext cx="2261390" cy="894945"/>
          </a:xfrm>
          <a:prstGeom prst="rect">
            <a:avLst/>
          </a:prstGeom>
        </p:spPr>
      </p:pic>
    </p:spTree>
    <p:extLst>
      <p:ext uri="{BB962C8B-B14F-4D97-AF65-F5344CB8AC3E}">
        <p14:creationId xmlns:p14="http://schemas.microsoft.com/office/powerpoint/2010/main" val="43898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3 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E2D7CE-4026-4E46-A2AF-93A0C1FBC288}"/>
              </a:ext>
            </a:extLst>
          </p:cNvPr>
          <p:cNvSpPr/>
          <p:nvPr userDrawn="1"/>
        </p:nvSpPr>
        <p:spPr>
          <a:xfrm>
            <a:off x="3954327" y="0"/>
            <a:ext cx="82376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a:xfrm>
            <a:off x="478396" y="1514402"/>
            <a:ext cx="3221594" cy="1493415"/>
          </a:xfrm>
        </p:spPr>
        <p:txBody>
          <a:bodyPr anchor="b"/>
          <a:lstStyle/>
          <a:p>
            <a:r>
              <a:rPr lang="en-US"/>
              <a:t>Click to edit Master title style</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444832" y="244551"/>
            <a:ext cx="7381812" cy="563774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09BB785-AA05-4215-8372-D89FF8CC4037}"/>
              </a:ext>
            </a:extLst>
          </p:cNvPr>
          <p:cNvSpPr>
            <a:spLocks noGrp="1"/>
          </p:cNvSpPr>
          <p:nvPr>
            <p:ph type="body" sz="quarter" idx="13"/>
          </p:nvPr>
        </p:nvSpPr>
        <p:spPr>
          <a:xfrm>
            <a:off x="473075" y="3063875"/>
            <a:ext cx="3254375" cy="2327275"/>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1880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ttom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B08350-B08E-4FED-85FF-1564A0F04847}"/>
              </a:ext>
            </a:extLst>
          </p:cNvPr>
          <p:cNvSpPr/>
          <p:nvPr userDrawn="1"/>
        </p:nvSpPr>
        <p:spPr>
          <a:xfrm>
            <a:off x="0" y="1908544"/>
            <a:ext cx="12192001" cy="49494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8395" y="2099930"/>
            <a:ext cx="11348249" cy="378236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pic>
        <p:nvPicPr>
          <p:cNvPr id="9" name="Picture 8" descr="A black background with white text&#10;&#10;AI-generated content may be incorrect.">
            <a:extLst>
              <a:ext uri="{FF2B5EF4-FFF2-40B4-BE49-F238E27FC236}">
                <a16:creationId xmlns:a16="http://schemas.microsoft.com/office/drawing/2014/main" id="{82D7B81E-B5B7-5F46-6C0B-EDA0DF19AC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7483" y="5917153"/>
            <a:ext cx="2244108" cy="888106"/>
          </a:xfrm>
          <a:prstGeom prst="rect">
            <a:avLst/>
          </a:prstGeom>
        </p:spPr>
      </p:pic>
    </p:spTree>
    <p:extLst>
      <p:ext uri="{BB962C8B-B14F-4D97-AF65-F5344CB8AC3E}">
        <p14:creationId xmlns:p14="http://schemas.microsoft.com/office/powerpoint/2010/main" val="86841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E2D7CE-4026-4E46-A2AF-93A0C1FBC288}"/>
              </a:ext>
            </a:extLst>
          </p:cNvPr>
          <p:cNvSpPr/>
          <p:nvPr userDrawn="1"/>
        </p:nvSpPr>
        <p:spPr>
          <a:xfrm>
            <a:off x="3954327" y="0"/>
            <a:ext cx="82376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a:xfrm>
            <a:off x="478396" y="1518979"/>
            <a:ext cx="3221594" cy="1493415"/>
          </a:xfrm>
        </p:spPr>
        <p:txBody>
          <a:bodyPr anchor="b"/>
          <a:lstStyle/>
          <a:p>
            <a:r>
              <a:rPr lang="en-US"/>
              <a:t>Click to edit Master title style</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444832" y="244551"/>
            <a:ext cx="7381812" cy="563774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06F7543-BCF0-4E23-A749-88F33319B2BF}"/>
              </a:ext>
            </a:extLst>
          </p:cNvPr>
          <p:cNvSpPr>
            <a:spLocks noGrp="1"/>
          </p:cNvSpPr>
          <p:nvPr>
            <p:ph type="body" sz="quarter" idx="13"/>
          </p:nvPr>
        </p:nvSpPr>
        <p:spPr>
          <a:xfrm>
            <a:off x="473075" y="3063875"/>
            <a:ext cx="3254375" cy="2327275"/>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612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ttom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B08350-B08E-4FED-85FF-1564A0F04847}"/>
              </a:ext>
            </a:extLst>
          </p:cNvPr>
          <p:cNvSpPr/>
          <p:nvPr userDrawn="1"/>
        </p:nvSpPr>
        <p:spPr>
          <a:xfrm>
            <a:off x="0" y="1908542"/>
            <a:ext cx="12192001" cy="49494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8395" y="2099930"/>
            <a:ext cx="11348249" cy="37823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pic>
        <p:nvPicPr>
          <p:cNvPr id="8" name="Picture 7" descr="A blue text on a black background&#10;&#10;AI-generated content may be incorrect.">
            <a:extLst>
              <a:ext uri="{FF2B5EF4-FFF2-40B4-BE49-F238E27FC236}">
                <a16:creationId xmlns:a16="http://schemas.microsoft.com/office/drawing/2014/main" id="{D9A906B3-0A68-97E1-4292-4E8FBC1B76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6614" y="5908675"/>
            <a:ext cx="2279660" cy="902175"/>
          </a:xfrm>
          <a:prstGeom prst="rect">
            <a:avLst/>
          </a:prstGeom>
        </p:spPr>
      </p:pic>
    </p:spTree>
    <p:extLst>
      <p:ext uri="{BB962C8B-B14F-4D97-AF65-F5344CB8AC3E}">
        <p14:creationId xmlns:p14="http://schemas.microsoft.com/office/powerpoint/2010/main" val="206397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ttom Image">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4901CE7-FCAC-43C1-81FF-C52EC89A3684}"/>
              </a:ext>
            </a:extLst>
          </p:cNvPr>
          <p:cNvSpPr>
            <a:spLocks noGrp="1"/>
          </p:cNvSpPr>
          <p:nvPr>
            <p:ph type="pic" sz="quarter" idx="13"/>
          </p:nvPr>
        </p:nvSpPr>
        <p:spPr>
          <a:xfrm>
            <a:off x="0" y="1908176"/>
            <a:ext cx="12192000" cy="3939732"/>
          </a:xfrm>
        </p:spPr>
        <p:txBody>
          <a:bodyPr/>
          <a:lstStyle/>
          <a:p>
            <a:endParaRPr lang="en-US"/>
          </a:p>
        </p:txBody>
      </p:sp>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Tree>
    <p:extLst>
      <p:ext uri="{BB962C8B-B14F-4D97-AF65-F5344CB8AC3E}">
        <p14:creationId xmlns:p14="http://schemas.microsoft.com/office/powerpoint/2010/main" val="2117479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Tree>
    <p:extLst>
      <p:ext uri="{BB962C8B-B14F-4D97-AF65-F5344CB8AC3E}">
        <p14:creationId xmlns:p14="http://schemas.microsoft.com/office/powerpoint/2010/main" val="625625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1C6D-4943-4668-952C-70B6E03BD8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185C6-C223-46D9-AA91-43B3A7A0B0D0}"/>
              </a:ext>
            </a:extLst>
          </p:cNvPr>
          <p:cNvSpPr>
            <a:spLocks noGrp="1"/>
          </p:cNvSpPr>
          <p:nvPr>
            <p:ph idx="1"/>
          </p:nvPr>
        </p:nvSpPr>
        <p:spPr>
          <a:xfrm>
            <a:off x="478396" y="1520456"/>
            <a:ext cx="5490604" cy="4361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1DCD7B-2E79-4AF3-B82A-791E7BA8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E353FC-9BEF-4751-B645-7AFC55E66FDC}"/>
              </a:ext>
            </a:extLst>
          </p:cNvPr>
          <p:cNvSpPr>
            <a:spLocks noGrp="1"/>
          </p:cNvSpPr>
          <p:nvPr>
            <p:ph type="sldNum" sz="quarter" idx="12"/>
          </p:nvPr>
        </p:nvSpPr>
        <p:spPr/>
        <p:txBody>
          <a:bodyPr/>
          <a:lstStyle/>
          <a:p>
            <a:fld id="{4FE89642-BFB8-4805-87A5-896CBA7AF180}" type="slidenum">
              <a:rPr lang="en-US" smtClean="0"/>
              <a:t>‹#›</a:t>
            </a:fld>
            <a:endParaRPr lang="en-US"/>
          </a:p>
        </p:txBody>
      </p:sp>
      <p:sp>
        <p:nvSpPr>
          <p:cNvPr id="10" name="Content Placeholder 2">
            <a:extLst>
              <a:ext uri="{FF2B5EF4-FFF2-40B4-BE49-F238E27FC236}">
                <a16:creationId xmlns:a16="http://schemas.microsoft.com/office/drawing/2014/main" id="{98FF5517-5F50-4F26-AA80-839361994D97}"/>
              </a:ext>
            </a:extLst>
          </p:cNvPr>
          <p:cNvSpPr>
            <a:spLocks noGrp="1"/>
          </p:cNvSpPr>
          <p:nvPr>
            <p:ph idx="13"/>
          </p:nvPr>
        </p:nvSpPr>
        <p:spPr>
          <a:xfrm>
            <a:off x="6336040" y="1520456"/>
            <a:ext cx="5490604" cy="4361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5502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8148D9-39DA-4580-9896-854473BE1412}"/>
              </a:ext>
            </a:extLst>
          </p:cNvPr>
          <p:cNvSpPr>
            <a:spLocks noGrp="1"/>
          </p:cNvSpPr>
          <p:nvPr>
            <p:ph type="title"/>
          </p:nvPr>
        </p:nvSpPr>
        <p:spPr>
          <a:xfrm>
            <a:off x="478395" y="244551"/>
            <a:ext cx="11348249" cy="80185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70347D57-1F19-40E6-AC3C-A2B3A2D94841}"/>
              </a:ext>
            </a:extLst>
          </p:cNvPr>
          <p:cNvSpPr>
            <a:spLocks noGrp="1"/>
          </p:cNvSpPr>
          <p:nvPr>
            <p:ph type="body" idx="1"/>
          </p:nvPr>
        </p:nvSpPr>
        <p:spPr>
          <a:xfrm>
            <a:off x="478395" y="1520456"/>
            <a:ext cx="11348249" cy="43618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42641A1-5E73-4A49-8DF1-62DCCF656E46}"/>
              </a:ext>
            </a:extLst>
          </p:cNvPr>
          <p:cNvSpPr>
            <a:spLocks noGrp="1"/>
          </p:cNvSpPr>
          <p:nvPr>
            <p:ph type="ftr" sz="quarter" idx="3"/>
          </p:nvPr>
        </p:nvSpPr>
        <p:spPr>
          <a:xfrm>
            <a:off x="8532628" y="6356350"/>
            <a:ext cx="3055088"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447FCE-C91F-412B-B3EE-1E86E550103F}"/>
              </a:ext>
            </a:extLst>
          </p:cNvPr>
          <p:cNvSpPr>
            <a:spLocks noGrp="1"/>
          </p:cNvSpPr>
          <p:nvPr>
            <p:ph type="sldNum" sz="quarter" idx="4"/>
          </p:nvPr>
        </p:nvSpPr>
        <p:spPr>
          <a:xfrm>
            <a:off x="11717078" y="6356350"/>
            <a:ext cx="474922" cy="365125"/>
          </a:xfrm>
          <a:prstGeom prst="rect">
            <a:avLst/>
          </a:prstGeom>
          <a:solidFill>
            <a:schemeClr val="tx2"/>
          </a:solidFill>
        </p:spPr>
        <p:txBody>
          <a:bodyPr vert="horz" lIns="91440" tIns="45720" rIns="91440" bIns="45720" rtlCol="0" anchor="ctr"/>
          <a:lstStyle>
            <a:lvl1pPr algn="ctr">
              <a:defRPr sz="1100" b="1">
                <a:solidFill>
                  <a:schemeClr val="bg1"/>
                </a:solidFill>
              </a:defRPr>
            </a:lvl1pPr>
          </a:lstStyle>
          <a:p>
            <a:fld id="{4FE89642-BFB8-4805-87A5-896CBA7AF180}" type="slidenum">
              <a:rPr lang="en-US" smtClean="0"/>
              <a:pPr/>
              <a:t>‹#›</a:t>
            </a:fld>
            <a:endParaRPr lang="en-US"/>
          </a:p>
        </p:txBody>
      </p:sp>
      <p:pic>
        <p:nvPicPr>
          <p:cNvPr id="7" name="Picture 6" descr="A blue text on a black background&#10;&#10;AI-generated content may be incorrect.">
            <a:extLst>
              <a:ext uri="{FF2B5EF4-FFF2-40B4-BE49-F238E27FC236}">
                <a16:creationId xmlns:a16="http://schemas.microsoft.com/office/drawing/2014/main" id="{C57AAA1D-162B-79CF-9C6E-1B09581AC66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28960" y="5911214"/>
            <a:ext cx="2259865" cy="894342"/>
          </a:xfrm>
          <a:prstGeom prst="rect">
            <a:avLst/>
          </a:prstGeom>
        </p:spPr>
      </p:pic>
    </p:spTree>
    <p:extLst>
      <p:ext uri="{BB962C8B-B14F-4D97-AF65-F5344CB8AC3E}">
        <p14:creationId xmlns:p14="http://schemas.microsoft.com/office/powerpoint/2010/main" val="389489513"/>
      </p:ext>
    </p:extLst>
  </p:cSld>
  <p:clrMap bg1="lt1" tx1="dk1" bg2="lt2" tx2="dk2" accent1="accent1" accent2="accent2" accent3="accent3" accent4="accent4" accent5="accent5" accent6="accent6" hlink="hlink" folHlink="folHlink"/>
  <p:sldLayoutIdLst>
    <p:sldLayoutId id="2147483661" r:id="rId1"/>
    <p:sldLayoutId id="2147483651" r:id="rId2"/>
    <p:sldLayoutId id="2147483675" r:id="rId3"/>
    <p:sldLayoutId id="2147483678" r:id="rId4"/>
    <p:sldLayoutId id="2147483676" r:id="rId5"/>
    <p:sldLayoutId id="2147483677" r:id="rId6"/>
    <p:sldLayoutId id="2147483679" r:id="rId7"/>
    <p:sldLayoutId id="2147483650" r:id="rId8"/>
    <p:sldLayoutId id="2147483680" r:id="rId9"/>
    <p:sldLayoutId id="2147483681" r:id="rId10"/>
    <p:sldLayoutId id="2147483667" r:id="rId11"/>
    <p:sldLayoutId id="2147483668" r:id="rId12"/>
    <p:sldLayoutId id="2147483654" r:id="rId13"/>
    <p:sldLayoutId id="2147483655" r:id="rId14"/>
    <p:sldLayoutId id="2147483663" r:id="rId15"/>
  </p:sldLayoutIdLst>
  <p:hf hdr="0" dt="0"/>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svg"/><Relationship Id="rId1" Type="http://schemas.openxmlformats.org/officeDocument/2006/relationships/slideLayout" Target="../slideLayouts/slideLayout9.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B4127-A060-199D-E9A3-033A0DCD6C05}"/>
              </a:ext>
            </a:extLst>
          </p:cNvPr>
          <p:cNvSpPr>
            <a:spLocks noGrp="1"/>
          </p:cNvSpPr>
          <p:nvPr>
            <p:ph type="ctrTitle"/>
          </p:nvPr>
        </p:nvSpPr>
        <p:spPr>
          <a:xfrm>
            <a:off x="5588000" y="2264751"/>
            <a:ext cx="6417733" cy="2328497"/>
          </a:xfrm>
        </p:spPr>
        <p:txBody>
          <a:bodyPr>
            <a:normAutofit/>
          </a:bodyPr>
          <a:lstStyle/>
          <a:p>
            <a:pPr algn="ctr"/>
            <a:r>
              <a:rPr lang="en-US" dirty="0"/>
              <a:t>The Evolution of West Coast IPA: </a:t>
            </a:r>
            <a:r>
              <a:rPr lang="en-US" sz="2200" i="1" dirty="0"/>
              <a:t>What’s Changed, What Matters, and How You Can Leverage Data To Create Modern West Coast IPA’s</a:t>
            </a:r>
            <a:endParaRPr lang="en-US" i="1" dirty="0">
              <a:ea typeface="Verdana"/>
            </a:endParaRPr>
          </a:p>
        </p:txBody>
      </p:sp>
      <p:sp>
        <p:nvSpPr>
          <p:cNvPr id="3" name="Subtitle 2">
            <a:extLst>
              <a:ext uri="{FF2B5EF4-FFF2-40B4-BE49-F238E27FC236}">
                <a16:creationId xmlns:a16="http://schemas.microsoft.com/office/drawing/2014/main" id="{697AD00F-445E-2CD5-B74E-46693DCC3AAD}"/>
              </a:ext>
            </a:extLst>
          </p:cNvPr>
          <p:cNvSpPr>
            <a:spLocks noGrp="1"/>
          </p:cNvSpPr>
          <p:nvPr>
            <p:ph type="subTitle" idx="1"/>
          </p:nvPr>
        </p:nvSpPr>
        <p:spPr>
          <a:xfrm>
            <a:off x="6181344" y="4839951"/>
            <a:ext cx="3496055" cy="733646"/>
          </a:xfrm>
        </p:spPr>
        <p:txBody>
          <a:bodyPr vert="horz" lIns="0" tIns="45720" rIns="91440" bIns="45720" rtlCol="0" anchor="t">
            <a:normAutofit fontScale="85000" lnSpcReduction="20000"/>
          </a:bodyPr>
          <a:lstStyle/>
          <a:p>
            <a:r>
              <a:rPr lang="en-US" dirty="0">
                <a:ea typeface="Verdana"/>
              </a:rPr>
              <a:t>MBAA New England Spring Technical Meeting- May 2026</a:t>
            </a:r>
            <a:endParaRPr lang="en-US" dirty="0"/>
          </a:p>
        </p:txBody>
      </p:sp>
    </p:spTree>
    <p:extLst>
      <p:ext uri="{BB962C8B-B14F-4D97-AF65-F5344CB8AC3E}">
        <p14:creationId xmlns:p14="http://schemas.microsoft.com/office/powerpoint/2010/main" val="180792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479D-54AC-A15B-6DE9-8DD40305A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F9A77-4D33-D260-9F7C-FEFD9C289C7C}"/>
              </a:ext>
            </a:extLst>
          </p:cNvPr>
          <p:cNvSpPr>
            <a:spLocks noGrp="1"/>
          </p:cNvSpPr>
          <p:nvPr>
            <p:ph type="title"/>
          </p:nvPr>
        </p:nvSpPr>
        <p:spPr/>
        <p:txBody>
          <a:bodyPr/>
          <a:lstStyle/>
          <a:p>
            <a:r>
              <a:rPr lang="en-US" dirty="0"/>
              <a:t>Modern West Coast IPA</a:t>
            </a:r>
          </a:p>
        </p:txBody>
      </p:sp>
      <p:sp>
        <p:nvSpPr>
          <p:cNvPr id="3" name="Text Placeholder 2">
            <a:extLst>
              <a:ext uri="{FF2B5EF4-FFF2-40B4-BE49-F238E27FC236}">
                <a16:creationId xmlns:a16="http://schemas.microsoft.com/office/drawing/2014/main" id="{F1E6159E-887A-48E8-B465-19E612B7E121}"/>
              </a:ext>
            </a:extLst>
          </p:cNvPr>
          <p:cNvSpPr>
            <a:spLocks noGrp="1"/>
          </p:cNvSpPr>
          <p:nvPr>
            <p:ph type="body" idx="1"/>
          </p:nvPr>
        </p:nvSpPr>
        <p:spPr/>
        <p:txBody>
          <a:bodyPr>
            <a:normAutofit lnSpcReduction="10000"/>
          </a:bodyPr>
          <a:lstStyle/>
          <a:p>
            <a:r>
              <a:rPr lang="en-US" dirty="0"/>
              <a:t>Section 2</a:t>
            </a:r>
          </a:p>
        </p:txBody>
      </p:sp>
      <p:sp>
        <p:nvSpPr>
          <p:cNvPr id="4" name="Footer Placeholder 3">
            <a:extLst>
              <a:ext uri="{FF2B5EF4-FFF2-40B4-BE49-F238E27FC236}">
                <a16:creationId xmlns:a16="http://schemas.microsoft.com/office/drawing/2014/main" id="{ACF1B40D-A8AB-73A0-364B-49D7D88D42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770763-BA70-97A0-BB6B-48E4E7026647}"/>
              </a:ext>
            </a:extLst>
          </p:cNvPr>
          <p:cNvSpPr>
            <a:spLocks noGrp="1"/>
          </p:cNvSpPr>
          <p:nvPr>
            <p:ph type="sldNum" sz="quarter" idx="12"/>
          </p:nvPr>
        </p:nvSpPr>
        <p:spPr/>
        <p:txBody>
          <a:bodyPr/>
          <a:lstStyle/>
          <a:p>
            <a:fld id="{4FE89642-BFB8-4805-87A5-896CBA7AF180}" type="slidenum">
              <a:rPr lang="en-US" smtClean="0"/>
              <a:t>10</a:t>
            </a:fld>
            <a:endParaRPr lang="en-US"/>
          </a:p>
        </p:txBody>
      </p:sp>
    </p:spTree>
    <p:extLst>
      <p:ext uri="{BB962C8B-B14F-4D97-AF65-F5344CB8AC3E}">
        <p14:creationId xmlns:p14="http://schemas.microsoft.com/office/powerpoint/2010/main" val="1337163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D1C65-6C2A-D665-6264-FA30C77C6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3E53EF-5AED-E24E-91F8-47A2E94F43D6}"/>
              </a:ext>
            </a:extLst>
          </p:cNvPr>
          <p:cNvSpPr>
            <a:spLocks noGrp="1"/>
          </p:cNvSpPr>
          <p:nvPr>
            <p:ph type="title"/>
          </p:nvPr>
        </p:nvSpPr>
        <p:spPr/>
        <p:txBody>
          <a:bodyPr>
            <a:normAutofit/>
          </a:bodyPr>
          <a:lstStyle/>
          <a:p>
            <a:r>
              <a:rPr lang="en-US" sz="2200" dirty="0"/>
              <a:t>When you think about Modern West Coast IPA, What Comes to Mind? </a:t>
            </a:r>
            <a:endParaRPr lang="en-US" dirty="0"/>
          </a:p>
        </p:txBody>
      </p:sp>
      <p:sp>
        <p:nvSpPr>
          <p:cNvPr id="5" name="Slide Number Placeholder 4">
            <a:extLst>
              <a:ext uri="{FF2B5EF4-FFF2-40B4-BE49-F238E27FC236}">
                <a16:creationId xmlns:a16="http://schemas.microsoft.com/office/drawing/2014/main" id="{E52D0C25-5470-EF91-8718-747D0C361460}"/>
              </a:ext>
            </a:extLst>
          </p:cNvPr>
          <p:cNvSpPr>
            <a:spLocks noGrp="1"/>
          </p:cNvSpPr>
          <p:nvPr>
            <p:ph type="sldNum" sz="quarter" idx="12"/>
          </p:nvPr>
        </p:nvSpPr>
        <p:spPr/>
        <p:txBody>
          <a:bodyPr/>
          <a:lstStyle/>
          <a:p>
            <a:fld id="{4FE89642-BFB8-4805-87A5-896CBA7AF180}" type="slidenum">
              <a:rPr lang="en-US" dirty="0" smtClean="0"/>
              <a:t>11</a:t>
            </a:fld>
            <a:endParaRPr lang="en-US"/>
          </a:p>
        </p:txBody>
      </p:sp>
      <p:pic>
        <p:nvPicPr>
          <p:cNvPr id="2050" name="Picture 2" descr="Idaho Springs - Westbound &amp; Down Brewing Company">
            <a:extLst>
              <a:ext uri="{FF2B5EF4-FFF2-40B4-BE49-F238E27FC236}">
                <a16:creationId xmlns:a16="http://schemas.microsoft.com/office/drawing/2014/main" id="{AC553610-2508-3E47-0020-C5D1E489E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8184" y="1260909"/>
            <a:ext cx="1385770" cy="13857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eakside Brewery - Wikipedia">
            <a:extLst>
              <a:ext uri="{FF2B5EF4-FFF2-40B4-BE49-F238E27FC236}">
                <a16:creationId xmlns:a16="http://schemas.microsoft.com/office/drawing/2014/main" id="{22C7E87B-8406-6BBA-D4D4-6FA34A0FBB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6696" y="2861184"/>
            <a:ext cx="1385770" cy="13857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reen Cheek Beer Co. - Orange">
            <a:extLst>
              <a:ext uri="{FF2B5EF4-FFF2-40B4-BE49-F238E27FC236}">
                <a16:creationId xmlns:a16="http://schemas.microsoft.com/office/drawing/2014/main" id="{36914E7E-DAD0-12DC-7290-EDB856BCFC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1798" y="1325805"/>
            <a:ext cx="1744748" cy="153537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ighland Park Brewery | Birrapedia">
            <a:extLst>
              <a:ext uri="{FF2B5EF4-FFF2-40B4-BE49-F238E27FC236}">
                <a16:creationId xmlns:a16="http://schemas.microsoft.com/office/drawing/2014/main" id="{C352D003-BECE-BEFC-317A-8B87B4E140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7365" y="274887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annonball Creek Brewing Company – Colorado Brewery List">
            <a:extLst>
              <a:ext uri="{FF2B5EF4-FFF2-40B4-BE49-F238E27FC236}">
                <a16:creationId xmlns:a16="http://schemas.microsoft.com/office/drawing/2014/main" id="{92EB8F8B-A9D7-CC72-2117-46230EFB01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8977" y="4547384"/>
            <a:ext cx="1521775" cy="152956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Order Online">
            <a:extLst>
              <a:ext uri="{FF2B5EF4-FFF2-40B4-BE49-F238E27FC236}">
                <a16:creationId xmlns:a16="http://schemas.microsoft.com/office/drawing/2014/main" id="{A1A94BE0-9AEC-4A29-E7B3-E5B71C281F2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02041" y="1398817"/>
            <a:ext cx="1798119" cy="1389353"/>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SM Brewing - Long Beach, CA">
            <a:extLst>
              <a:ext uri="{FF2B5EF4-FFF2-40B4-BE49-F238E27FC236}">
                <a16:creationId xmlns:a16="http://schemas.microsoft.com/office/drawing/2014/main" id="{BB935595-F8DC-5223-8A54-2B1429A6C43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29406" y="4666644"/>
            <a:ext cx="1173060" cy="139509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North Park Beer Company">
            <a:extLst>
              <a:ext uri="{FF2B5EF4-FFF2-40B4-BE49-F238E27FC236}">
                <a16:creationId xmlns:a16="http://schemas.microsoft.com/office/drawing/2014/main" id="{EE421236-B18E-38C5-96A3-D036B4BD6C6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81178" y="2968370"/>
            <a:ext cx="2199021" cy="1466014"/>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Alvarado Street Brewery - Drink Bay Beer">
            <a:extLst>
              <a:ext uri="{FF2B5EF4-FFF2-40B4-BE49-F238E27FC236}">
                <a16:creationId xmlns:a16="http://schemas.microsoft.com/office/drawing/2014/main" id="{A6E74664-5797-C9BD-AC94-11B30224E0B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9655" y="4541570"/>
            <a:ext cx="1737761" cy="173776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pFriem Family Brewers begins bottling beer">
            <a:extLst>
              <a:ext uri="{FF2B5EF4-FFF2-40B4-BE49-F238E27FC236}">
                <a16:creationId xmlns:a16="http://schemas.microsoft.com/office/drawing/2014/main" id="{D472B614-1E40-88ED-4E35-70BFBFB1C5B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80167" y="1325805"/>
            <a:ext cx="1523846" cy="1462365"/>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Grains of Wrath • Downtown Camas | Shops, Restaurants, Events in Camas, WA">
            <a:extLst>
              <a:ext uri="{FF2B5EF4-FFF2-40B4-BE49-F238E27FC236}">
                <a16:creationId xmlns:a16="http://schemas.microsoft.com/office/drawing/2014/main" id="{AF51A33C-4A30-0A57-5159-7F9C15C98DA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80167" y="2922457"/>
            <a:ext cx="1781059" cy="1625216"/>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Ghost Town Brewing">
            <a:extLst>
              <a:ext uri="{FF2B5EF4-FFF2-40B4-BE49-F238E27FC236}">
                <a16:creationId xmlns:a16="http://schemas.microsoft.com/office/drawing/2014/main" id="{8BAB9074-3EDA-9F73-46A5-7F715E5C6C5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90409" y="4552887"/>
            <a:ext cx="1812591" cy="18125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93EA3B-29B3-D2B1-43AE-2989C0788ACC}"/>
              </a:ext>
            </a:extLst>
          </p:cNvPr>
          <p:cNvSpPr txBox="1"/>
          <p:nvPr/>
        </p:nvSpPr>
        <p:spPr>
          <a:xfrm>
            <a:off x="540125" y="1165804"/>
            <a:ext cx="3195953" cy="5447645"/>
          </a:xfrm>
          <a:prstGeom prst="rect">
            <a:avLst/>
          </a:prstGeom>
          <a:noFill/>
        </p:spPr>
        <p:txBody>
          <a:bodyPr wrap="square" rtlCol="0">
            <a:spAutoFit/>
          </a:bodyPr>
          <a:lstStyle/>
          <a:p>
            <a:r>
              <a:rPr lang="en-US" sz="2400" b="1" dirty="0">
                <a:solidFill>
                  <a:schemeClr val="accent2"/>
                </a:solidFill>
              </a:rPr>
              <a:t>HOP SATURATED</a:t>
            </a:r>
          </a:p>
          <a:p>
            <a:r>
              <a:rPr lang="en-US" sz="2400" b="1" dirty="0">
                <a:solidFill>
                  <a:schemeClr val="accent2"/>
                </a:solidFill>
              </a:rPr>
              <a:t>DRY</a:t>
            </a:r>
          </a:p>
          <a:p>
            <a:r>
              <a:rPr lang="en-US" sz="2400" b="1" dirty="0">
                <a:solidFill>
                  <a:schemeClr val="accent2"/>
                </a:solidFill>
              </a:rPr>
              <a:t>PALE</a:t>
            </a:r>
          </a:p>
          <a:p>
            <a:r>
              <a:rPr lang="en-US" sz="2400" b="1" dirty="0">
                <a:solidFill>
                  <a:schemeClr val="accent2"/>
                </a:solidFill>
              </a:rPr>
              <a:t>CLEAR</a:t>
            </a:r>
          </a:p>
          <a:p>
            <a:r>
              <a:rPr lang="en-US" sz="2400" b="1" dirty="0">
                <a:solidFill>
                  <a:schemeClr val="accent2"/>
                </a:solidFill>
              </a:rPr>
              <a:t>CRISP</a:t>
            </a:r>
          </a:p>
          <a:p>
            <a:r>
              <a:rPr lang="en-US" sz="2400" b="1" dirty="0">
                <a:solidFill>
                  <a:schemeClr val="accent2"/>
                </a:solidFill>
              </a:rPr>
              <a:t>TROPICAL</a:t>
            </a:r>
          </a:p>
          <a:p>
            <a:r>
              <a:rPr lang="en-US" sz="2400" b="1" dirty="0">
                <a:solidFill>
                  <a:schemeClr val="accent2"/>
                </a:solidFill>
              </a:rPr>
              <a:t>FRUITY</a:t>
            </a:r>
          </a:p>
          <a:p>
            <a:r>
              <a:rPr lang="en-US" sz="2400" b="1" dirty="0">
                <a:solidFill>
                  <a:schemeClr val="accent2"/>
                </a:solidFill>
              </a:rPr>
              <a:t>DANK</a:t>
            </a:r>
          </a:p>
          <a:p>
            <a:r>
              <a:rPr lang="en-US" sz="2400" b="1" dirty="0">
                <a:solidFill>
                  <a:schemeClr val="accent2"/>
                </a:solidFill>
              </a:rPr>
              <a:t>FIRM BITTERNESS</a:t>
            </a:r>
          </a:p>
          <a:p>
            <a:r>
              <a:rPr lang="en-US" sz="2400" b="1" dirty="0">
                <a:solidFill>
                  <a:schemeClr val="accent2"/>
                </a:solidFill>
              </a:rPr>
              <a:t>AROMATIC</a:t>
            </a:r>
          </a:p>
          <a:p>
            <a:r>
              <a:rPr lang="en-US" sz="2400" b="1" dirty="0">
                <a:solidFill>
                  <a:schemeClr val="accent2"/>
                </a:solidFill>
              </a:rPr>
              <a:t>HIGH DRINKABILITY</a:t>
            </a:r>
          </a:p>
          <a:p>
            <a:endParaRPr lang="en-US" b="1" dirty="0">
              <a:solidFill>
                <a:schemeClr val="accent2"/>
              </a:solidFill>
            </a:endParaRPr>
          </a:p>
          <a:p>
            <a:endParaRPr lang="en-US" b="1" dirty="0">
              <a:solidFill>
                <a:schemeClr val="accent2"/>
              </a:solidFill>
            </a:endParaRPr>
          </a:p>
        </p:txBody>
      </p:sp>
    </p:spTree>
    <p:extLst>
      <p:ext uri="{BB962C8B-B14F-4D97-AF65-F5344CB8AC3E}">
        <p14:creationId xmlns:p14="http://schemas.microsoft.com/office/powerpoint/2010/main" val="286439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80C8E-C218-6E46-3581-C1540688C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10F6B-ACB7-5B40-2DCD-C59A2DCBA3FF}"/>
              </a:ext>
            </a:extLst>
          </p:cNvPr>
          <p:cNvSpPr>
            <a:spLocks noGrp="1"/>
          </p:cNvSpPr>
          <p:nvPr>
            <p:ph type="title"/>
          </p:nvPr>
        </p:nvSpPr>
        <p:spPr/>
        <p:txBody>
          <a:bodyPr/>
          <a:lstStyle/>
          <a:p>
            <a:pPr algn="ctr"/>
            <a:r>
              <a:rPr lang="en-US" dirty="0"/>
              <a:t>Key Attributes of Modern West Coast IPA</a:t>
            </a:r>
          </a:p>
        </p:txBody>
      </p:sp>
      <p:sp>
        <p:nvSpPr>
          <p:cNvPr id="4" name="Footer Placeholder 3">
            <a:extLst>
              <a:ext uri="{FF2B5EF4-FFF2-40B4-BE49-F238E27FC236}">
                <a16:creationId xmlns:a16="http://schemas.microsoft.com/office/drawing/2014/main" id="{41DF73FC-0B22-0A0E-0D04-310A80237882}"/>
              </a:ext>
            </a:extLst>
          </p:cNvPr>
          <p:cNvSpPr>
            <a:spLocks noGrp="1"/>
          </p:cNvSpPr>
          <p:nvPr>
            <p:ph type="ftr" sz="quarter" idx="11"/>
          </p:nvPr>
        </p:nvSpPr>
        <p:spPr>
          <a:xfrm>
            <a:off x="6382512" y="6356350"/>
            <a:ext cx="5205204" cy="365125"/>
          </a:xfrm>
        </p:spPr>
        <p:txBody>
          <a:bodyPr/>
          <a:lstStyle/>
          <a:p>
            <a:r>
              <a:rPr lang="en-US" dirty="0"/>
              <a:t>Information from worldbeercup.org and firestonewalker.com </a:t>
            </a:r>
          </a:p>
          <a:p>
            <a:endParaRPr lang="en-US" dirty="0"/>
          </a:p>
        </p:txBody>
      </p:sp>
      <p:sp>
        <p:nvSpPr>
          <p:cNvPr id="5" name="Slide Number Placeholder 4">
            <a:extLst>
              <a:ext uri="{FF2B5EF4-FFF2-40B4-BE49-F238E27FC236}">
                <a16:creationId xmlns:a16="http://schemas.microsoft.com/office/drawing/2014/main" id="{7705A7DA-D1A7-EF6E-0FC4-81AB842A04A0}"/>
              </a:ext>
            </a:extLst>
          </p:cNvPr>
          <p:cNvSpPr>
            <a:spLocks noGrp="1"/>
          </p:cNvSpPr>
          <p:nvPr>
            <p:ph type="sldNum" sz="quarter" idx="12"/>
          </p:nvPr>
        </p:nvSpPr>
        <p:spPr/>
        <p:txBody>
          <a:bodyPr/>
          <a:lstStyle/>
          <a:p>
            <a:fld id="{4FE89642-BFB8-4805-87A5-896CBA7AF180}" type="slidenum">
              <a:rPr lang="en-US" smtClean="0"/>
              <a:t>12</a:t>
            </a:fld>
            <a:endParaRPr lang="en-US"/>
          </a:p>
        </p:txBody>
      </p:sp>
      <p:sp>
        <p:nvSpPr>
          <p:cNvPr id="6" name="Content Placeholder 5">
            <a:extLst>
              <a:ext uri="{FF2B5EF4-FFF2-40B4-BE49-F238E27FC236}">
                <a16:creationId xmlns:a16="http://schemas.microsoft.com/office/drawing/2014/main" id="{76CC97E9-5699-7452-3622-F0EB8A8E53AF}"/>
              </a:ext>
            </a:extLst>
          </p:cNvPr>
          <p:cNvSpPr>
            <a:spLocks noGrp="1"/>
          </p:cNvSpPr>
          <p:nvPr>
            <p:ph idx="13"/>
          </p:nvPr>
        </p:nvSpPr>
        <p:spPr>
          <a:xfrm>
            <a:off x="4830832" y="1080560"/>
            <a:ext cx="7403592" cy="4814583"/>
          </a:xfrm>
        </p:spPr>
        <p:txBody>
          <a:bodyPr>
            <a:noAutofit/>
          </a:bodyPr>
          <a:lstStyle/>
          <a:p>
            <a:pPr marL="0" indent="0">
              <a:lnSpc>
                <a:spcPct val="100000"/>
              </a:lnSpc>
              <a:buNone/>
            </a:pPr>
            <a:r>
              <a:rPr lang="en-US" sz="1800" b="1" dirty="0"/>
              <a:t>Color</a:t>
            </a:r>
          </a:p>
          <a:p>
            <a:pPr marL="0" indent="0">
              <a:lnSpc>
                <a:spcPct val="100000"/>
              </a:lnSpc>
              <a:buNone/>
            </a:pPr>
            <a:r>
              <a:rPr lang="en-US" sz="1800" b="1" dirty="0"/>
              <a:t>	</a:t>
            </a:r>
            <a:r>
              <a:rPr lang="en-US" sz="1800" dirty="0"/>
              <a:t>Straw ───────► Gold</a:t>
            </a:r>
          </a:p>
          <a:p>
            <a:pPr marL="0" indent="0">
              <a:lnSpc>
                <a:spcPct val="100000"/>
              </a:lnSpc>
              <a:buNone/>
            </a:pPr>
            <a:r>
              <a:rPr lang="en-US" sz="1800" b="1" dirty="0"/>
              <a:t>Appearance </a:t>
            </a:r>
          </a:p>
          <a:p>
            <a:pPr marL="0" indent="0">
              <a:lnSpc>
                <a:spcPct val="100000"/>
              </a:lnSpc>
              <a:buNone/>
            </a:pPr>
            <a:r>
              <a:rPr lang="en-US" sz="1800" b="1" dirty="0">
                <a:solidFill>
                  <a:schemeClr val="accent2"/>
                </a:solidFill>
              </a:rPr>
              <a:t>	</a:t>
            </a:r>
            <a:r>
              <a:rPr lang="en-US" sz="1800" dirty="0">
                <a:solidFill>
                  <a:schemeClr val="accent2"/>
                </a:solidFill>
              </a:rPr>
              <a:t>Chill Haze &amp; Hop Haze: Acceptable if LOW</a:t>
            </a:r>
            <a:endParaRPr lang="en-US" sz="1800" dirty="0"/>
          </a:p>
          <a:p>
            <a:pPr marL="0" indent="0">
              <a:lnSpc>
                <a:spcPct val="100000"/>
              </a:lnSpc>
              <a:buNone/>
            </a:pPr>
            <a:r>
              <a:rPr lang="en-US" sz="1800" b="1" dirty="0"/>
              <a:t>Malt Aroma &amp; Flavor</a:t>
            </a:r>
          </a:p>
          <a:p>
            <a:pPr marL="0" indent="0">
              <a:lnSpc>
                <a:spcPct val="100000"/>
              </a:lnSpc>
              <a:buNone/>
            </a:pPr>
            <a:r>
              <a:rPr lang="en-US" sz="1800" b="1" dirty="0"/>
              <a:t>	</a:t>
            </a:r>
            <a:r>
              <a:rPr lang="en-US" sz="1800" dirty="0"/>
              <a:t>Low ────────►Medium‑Low</a:t>
            </a:r>
          </a:p>
          <a:p>
            <a:pPr marL="0" indent="0">
              <a:lnSpc>
                <a:spcPct val="100000"/>
              </a:lnSpc>
              <a:buNone/>
            </a:pPr>
            <a:r>
              <a:rPr lang="en-US" sz="1800" dirty="0"/>
              <a:t>	</a:t>
            </a:r>
            <a:r>
              <a:rPr lang="en-US" sz="1800" dirty="0">
                <a:solidFill>
                  <a:schemeClr val="accent2"/>
                </a:solidFill>
              </a:rPr>
              <a:t>Caramel:</a:t>
            </a:r>
            <a:r>
              <a:rPr lang="en-US" sz="1800" dirty="0"/>
              <a:t> ✗ </a:t>
            </a:r>
            <a:r>
              <a:rPr lang="en-US" sz="1800" dirty="0">
                <a:solidFill>
                  <a:schemeClr val="accent2"/>
                </a:solidFill>
              </a:rPr>
              <a:t>Roasted Malt: </a:t>
            </a:r>
            <a:r>
              <a:rPr lang="en-US" sz="1800" dirty="0"/>
              <a:t>✗ </a:t>
            </a:r>
          </a:p>
          <a:p>
            <a:pPr marL="0" indent="0">
              <a:lnSpc>
                <a:spcPct val="100000"/>
              </a:lnSpc>
              <a:buNone/>
            </a:pPr>
            <a:r>
              <a:rPr lang="en-US" sz="1800" b="1" dirty="0"/>
              <a:t>Body </a:t>
            </a:r>
          </a:p>
          <a:p>
            <a:pPr marL="0" indent="0">
              <a:lnSpc>
                <a:spcPct val="100000"/>
              </a:lnSpc>
              <a:buNone/>
            </a:pPr>
            <a:r>
              <a:rPr lang="en-US" sz="1800" b="1" dirty="0"/>
              <a:t>	</a:t>
            </a:r>
            <a:r>
              <a:rPr lang="en-US" sz="1800" dirty="0"/>
              <a:t>Low ──────────► Medium‑Low</a:t>
            </a:r>
          </a:p>
          <a:p>
            <a:pPr marL="0" indent="0">
              <a:lnSpc>
                <a:spcPct val="100000"/>
              </a:lnSpc>
              <a:buNone/>
            </a:pPr>
            <a:r>
              <a:rPr lang="en-US" sz="1800" dirty="0"/>
              <a:t>	</a:t>
            </a:r>
            <a:r>
              <a:rPr lang="en-US" sz="1800" dirty="0">
                <a:solidFill>
                  <a:schemeClr val="accent2"/>
                </a:solidFill>
              </a:rPr>
              <a:t>Attenuation: </a:t>
            </a:r>
            <a:r>
              <a:rPr lang="en-US" sz="1800" dirty="0"/>
              <a:t>High (defining trait) </a:t>
            </a:r>
          </a:p>
          <a:p>
            <a:pPr marL="0" indent="0" fontAlgn="ctr">
              <a:buNone/>
            </a:pPr>
            <a:r>
              <a:rPr lang="nn-NO" sz="1800" b="1" dirty="0"/>
              <a:t>OG: </a:t>
            </a:r>
            <a:r>
              <a:rPr lang="nn-NO" sz="1800" dirty="0"/>
              <a:t>13.5- 17.1oP</a:t>
            </a:r>
          </a:p>
          <a:p>
            <a:pPr marL="0" indent="0" fontAlgn="ctr">
              <a:buNone/>
            </a:pPr>
            <a:r>
              <a:rPr lang="nn-NO" sz="1800" b="1" dirty="0"/>
              <a:t>FG: </a:t>
            </a:r>
            <a:r>
              <a:rPr lang="nn-NO" sz="1800" dirty="0"/>
              <a:t>1.5- 3.0oP</a:t>
            </a:r>
          </a:p>
          <a:p>
            <a:pPr marL="0" indent="0" fontAlgn="ctr">
              <a:buNone/>
            </a:pPr>
            <a:r>
              <a:rPr lang="nn-NO" sz="1800" b="1" dirty="0"/>
              <a:t>ABV: </a:t>
            </a:r>
            <a:r>
              <a:rPr lang="nn-NO" sz="1800" dirty="0"/>
              <a:t>6.3% - 7.5%</a:t>
            </a:r>
          </a:p>
          <a:p>
            <a:pPr marL="0" indent="0" fontAlgn="ctr">
              <a:buNone/>
            </a:pPr>
            <a:r>
              <a:rPr lang="nn-NO" sz="1800" b="1" dirty="0"/>
              <a:t>SRM: </a:t>
            </a:r>
            <a:r>
              <a:rPr lang="nn-NO" sz="1800" dirty="0"/>
              <a:t>2 - 6</a:t>
            </a:r>
          </a:p>
          <a:p>
            <a:pPr marL="0" indent="0">
              <a:lnSpc>
                <a:spcPct val="100000"/>
              </a:lnSpc>
              <a:buNone/>
            </a:pPr>
            <a:endParaRPr lang="en-US" sz="2400" dirty="0"/>
          </a:p>
        </p:txBody>
      </p:sp>
      <p:pic>
        <p:nvPicPr>
          <p:cNvPr id="13" name="Picture 12">
            <a:extLst>
              <a:ext uri="{FF2B5EF4-FFF2-40B4-BE49-F238E27FC236}">
                <a16:creationId xmlns:a16="http://schemas.microsoft.com/office/drawing/2014/main" id="{2E682A3B-9A3D-EF25-2A32-6C3138401585}"/>
              </a:ext>
            </a:extLst>
          </p:cNvPr>
          <p:cNvPicPr>
            <a:picLocks noChangeAspect="1"/>
          </p:cNvPicPr>
          <p:nvPr/>
        </p:nvPicPr>
        <p:blipFill>
          <a:blip r:embed="rId3"/>
          <a:stretch>
            <a:fillRect/>
          </a:stretch>
        </p:blipFill>
        <p:spPr>
          <a:xfrm>
            <a:off x="517851" y="1080560"/>
            <a:ext cx="3676504" cy="4393110"/>
          </a:xfrm>
          <a:prstGeom prst="rect">
            <a:avLst/>
          </a:prstGeom>
        </p:spPr>
      </p:pic>
      <p:sp>
        <p:nvSpPr>
          <p:cNvPr id="15" name="TextBox 14">
            <a:extLst>
              <a:ext uri="{FF2B5EF4-FFF2-40B4-BE49-F238E27FC236}">
                <a16:creationId xmlns:a16="http://schemas.microsoft.com/office/drawing/2014/main" id="{65AAD6DE-C33A-32FC-108D-9B135BED1EB1}"/>
              </a:ext>
            </a:extLst>
          </p:cNvPr>
          <p:cNvSpPr txBox="1"/>
          <p:nvPr/>
        </p:nvSpPr>
        <p:spPr>
          <a:xfrm>
            <a:off x="708368" y="5507826"/>
            <a:ext cx="3295470" cy="461665"/>
          </a:xfrm>
          <a:prstGeom prst="rect">
            <a:avLst/>
          </a:prstGeom>
          <a:noFill/>
        </p:spPr>
        <p:txBody>
          <a:bodyPr wrap="square">
            <a:spAutoFit/>
          </a:bodyPr>
          <a:lstStyle/>
          <a:p>
            <a:r>
              <a:rPr lang="en-US" sz="2400" dirty="0">
                <a:solidFill>
                  <a:schemeClr val="tx2"/>
                </a:solidFill>
              </a:rPr>
              <a:t>7.0% ABV/ 4.1 SRM</a:t>
            </a:r>
          </a:p>
        </p:txBody>
      </p:sp>
    </p:spTree>
    <p:extLst>
      <p:ext uri="{BB962C8B-B14F-4D97-AF65-F5344CB8AC3E}">
        <p14:creationId xmlns:p14="http://schemas.microsoft.com/office/powerpoint/2010/main" val="751591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8FD40-8F03-02A9-E854-20BD7A2FE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C7A64-5878-1B78-F108-6FB8CC5C1E36}"/>
              </a:ext>
            </a:extLst>
          </p:cNvPr>
          <p:cNvSpPr>
            <a:spLocks noGrp="1"/>
          </p:cNvSpPr>
          <p:nvPr>
            <p:ph type="title"/>
          </p:nvPr>
        </p:nvSpPr>
        <p:spPr/>
        <p:txBody>
          <a:bodyPr/>
          <a:lstStyle/>
          <a:p>
            <a:pPr algn="ctr"/>
            <a:r>
              <a:rPr lang="en-US"/>
              <a:t>Key Attributes of Modern West Coast IPA</a:t>
            </a:r>
            <a:endParaRPr lang="en-US" dirty="0"/>
          </a:p>
        </p:txBody>
      </p:sp>
      <p:sp>
        <p:nvSpPr>
          <p:cNvPr id="4" name="Footer Placeholder 3">
            <a:extLst>
              <a:ext uri="{FF2B5EF4-FFF2-40B4-BE49-F238E27FC236}">
                <a16:creationId xmlns:a16="http://schemas.microsoft.com/office/drawing/2014/main" id="{3B64C4E1-9FD6-1EB7-1217-C260DDA2A159}"/>
              </a:ext>
            </a:extLst>
          </p:cNvPr>
          <p:cNvSpPr>
            <a:spLocks noGrp="1"/>
          </p:cNvSpPr>
          <p:nvPr>
            <p:ph type="ftr" sz="quarter" idx="11"/>
          </p:nvPr>
        </p:nvSpPr>
        <p:spPr>
          <a:xfrm>
            <a:off x="6574536" y="6356350"/>
            <a:ext cx="5013180" cy="365125"/>
          </a:xfrm>
        </p:spPr>
        <p:txBody>
          <a:bodyPr/>
          <a:lstStyle/>
          <a:p>
            <a:r>
              <a:rPr lang="en-US" dirty="0"/>
              <a:t>Information from worldbeercup.org and firestonewalker.com </a:t>
            </a:r>
          </a:p>
          <a:p>
            <a:endParaRPr lang="en-US" dirty="0"/>
          </a:p>
        </p:txBody>
      </p:sp>
      <p:sp>
        <p:nvSpPr>
          <p:cNvPr id="5" name="Slide Number Placeholder 4">
            <a:extLst>
              <a:ext uri="{FF2B5EF4-FFF2-40B4-BE49-F238E27FC236}">
                <a16:creationId xmlns:a16="http://schemas.microsoft.com/office/drawing/2014/main" id="{B8AAFDE8-A267-A469-DBAD-D0C60F9C33A8}"/>
              </a:ext>
            </a:extLst>
          </p:cNvPr>
          <p:cNvSpPr>
            <a:spLocks noGrp="1"/>
          </p:cNvSpPr>
          <p:nvPr>
            <p:ph type="sldNum" sz="quarter" idx="12"/>
          </p:nvPr>
        </p:nvSpPr>
        <p:spPr/>
        <p:txBody>
          <a:bodyPr/>
          <a:lstStyle/>
          <a:p>
            <a:fld id="{4FE89642-BFB8-4805-87A5-896CBA7AF180}" type="slidenum">
              <a:rPr lang="en-US" smtClean="0"/>
              <a:t>13</a:t>
            </a:fld>
            <a:endParaRPr lang="en-US"/>
          </a:p>
        </p:txBody>
      </p:sp>
      <p:sp>
        <p:nvSpPr>
          <p:cNvPr id="6" name="Content Placeholder 5">
            <a:extLst>
              <a:ext uri="{FF2B5EF4-FFF2-40B4-BE49-F238E27FC236}">
                <a16:creationId xmlns:a16="http://schemas.microsoft.com/office/drawing/2014/main" id="{61B608B3-6963-B698-45F3-BCBC33576D5F}"/>
              </a:ext>
            </a:extLst>
          </p:cNvPr>
          <p:cNvSpPr>
            <a:spLocks noGrp="1"/>
          </p:cNvSpPr>
          <p:nvPr>
            <p:ph idx="13"/>
          </p:nvPr>
        </p:nvSpPr>
        <p:spPr>
          <a:xfrm>
            <a:off x="5559552" y="1876961"/>
            <a:ext cx="6632448" cy="3648831"/>
          </a:xfrm>
        </p:spPr>
        <p:txBody>
          <a:bodyPr>
            <a:noAutofit/>
          </a:bodyPr>
          <a:lstStyle/>
          <a:p>
            <a:pPr marL="0" indent="0">
              <a:lnSpc>
                <a:spcPct val="100000"/>
              </a:lnSpc>
              <a:buNone/>
            </a:pPr>
            <a:r>
              <a:rPr lang="en-US" b="1" dirty="0"/>
              <a:t>Hop Aroma &amp; Flavor</a:t>
            </a:r>
          </a:p>
          <a:p>
            <a:pPr marL="0" indent="0">
              <a:lnSpc>
                <a:spcPct val="100000"/>
              </a:lnSpc>
              <a:buNone/>
            </a:pPr>
            <a:r>
              <a:rPr lang="en-US" b="1" dirty="0"/>
              <a:t>	</a:t>
            </a:r>
            <a:r>
              <a:rPr lang="en-US" dirty="0"/>
              <a:t>High ────────► Very High</a:t>
            </a:r>
          </a:p>
          <a:p>
            <a:pPr marL="0" indent="0">
              <a:lnSpc>
                <a:spcPct val="100000"/>
              </a:lnSpc>
              <a:buNone/>
            </a:pPr>
            <a:r>
              <a:rPr lang="en-US" b="1" dirty="0"/>
              <a:t>Bitterness </a:t>
            </a:r>
          </a:p>
          <a:p>
            <a:pPr marL="0" indent="0">
              <a:lnSpc>
                <a:spcPct val="100000"/>
              </a:lnSpc>
              <a:buNone/>
            </a:pPr>
            <a:r>
              <a:rPr lang="en-US" b="1" dirty="0"/>
              <a:t>	</a:t>
            </a:r>
            <a:r>
              <a:rPr lang="en-US" dirty="0"/>
              <a:t>Medium‑High ──► Very High (NOT Harsh)</a:t>
            </a:r>
          </a:p>
          <a:p>
            <a:pPr marL="0" indent="0">
              <a:lnSpc>
                <a:spcPct val="100000"/>
              </a:lnSpc>
              <a:buNone/>
            </a:pPr>
            <a:r>
              <a:rPr lang="nn-NO" b="1" dirty="0"/>
              <a:t>IBU: </a:t>
            </a:r>
            <a:r>
              <a:rPr lang="nn-NO" dirty="0"/>
              <a:t>50 - 75</a:t>
            </a:r>
            <a:r>
              <a:rPr lang="en-US" dirty="0"/>
              <a:t> </a:t>
            </a:r>
          </a:p>
          <a:p>
            <a:pPr marL="0" indent="0">
              <a:lnSpc>
                <a:spcPct val="100000"/>
              </a:lnSpc>
              <a:buNone/>
            </a:pPr>
            <a:r>
              <a:rPr lang="en-US" b="1" dirty="0"/>
              <a:t>Fermentation Characteristics</a:t>
            </a:r>
          </a:p>
          <a:p>
            <a:pPr marL="0" indent="0">
              <a:lnSpc>
                <a:spcPct val="100000"/>
              </a:lnSpc>
              <a:buNone/>
            </a:pPr>
            <a:r>
              <a:rPr lang="en-US" b="1" dirty="0"/>
              <a:t>	</a:t>
            </a:r>
            <a:r>
              <a:rPr lang="en-US" dirty="0"/>
              <a:t>Fruity Ester Low ─► Medium</a:t>
            </a:r>
          </a:p>
          <a:p>
            <a:pPr marL="0" indent="0">
              <a:lnSpc>
                <a:spcPct val="100000"/>
              </a:lnSpc>
              <a:buNone/>
            </a:pPr>
            <a:r>
              <a:rPr lang="en-US" dirty="0"/>
              <a:t>	</a:t>
            </a:r>
            <a:r>
              <a:rPr lang="en-US" dirty="0">
                <a:solidFill>
                  <a:schemeClr val="accent2"/>
                </a:solidFill>
              </a:rPr>
              <a:t>DMS:</a:t>
            </a:r>
            <a:r>
              <a:rPr lang="en-US" dirty="0"/>
              <a:t> ✗ </a:t>
            </a:r>
            <a:r>
              <a:rPr lang="en-US" dirty="0">
                <a:solidFill>
                  <a:schemeClr val="accent2"/>
                </a:solidFill>
              </a:rPr>
              <a:t>Acetaldehyde:</a:t>
            </a:r>
            <a:r>
              <a:rPr lang="en-US" dirty="0"/>
              <a:t> ✗ </a:t>
            </a:r>
            <a:r>
              <a:rPr lang="en-US" dirty="0">
                <a:solidFill>
                  <a:schemeClr val="accent2"/>
                </a:solidFill>
              </a:rPr>
              <a:t>Diacetyl:</a:t>
            </a:r>
            <a:r>
              <a:rPr lang="en-US" dirty="0"/>
              <a:t> ✗ </a:t>
            </a:r>
          </a:p>
          <a:p>
            <a:pPr marL="0" indent="0">
              <a:lnSpc>
                <a:spcPct val="100000"/>
              </a:lnSpc>
              <a:buNone/>
            </a:pPr>
            <a:endParaRPr lang="en-US" sz="2400" dirty="0"/>
          </a:p>
        </p:txBody>
      </p:sp>
      <p:pic>
        <p:nvPicPr>
          <p:cNvPr id="8" name="Picture 7">
            <a:extLst>
              <a:ext uri="{FF2B5EF4-FFF2-40B4-BE49-F238E27FC236}">
                <a16:creationId xmlns:a16="http://schemas.microsoft.com/office/drawing/2014/main" id="{91D67DAA-8FC0-EFF8-CE36-C06A6E147B7E}"/>
              </a:ext>
            </a:extLst>
          </p:cNvPr>
          <p:cNvPicPr>
            <a:picLocks noChangeAspect="1"/>
          </p:cNvPicPr>
          <p:nvPr/>
        </p:nvPicPr>
        <p:blipFill>
          <a:blip r:embed="rId2"/>
          <a:stretch>
            <a:fillRect/>
          </a:stretch>
        </p:blipFill>
        <p:spPr>
          <a:xfrm>
            <a:off x="255991" y="1518026"/>
            <a:ext cx="5093249" cy="3821947"/>
          </a:xfrm>
          <a:prstGeom prst="rect">
            <a:avLst/>
          </a:prstGeom>
        </p:spPr>
      </p:pic>
    </p:spTree>
    <p:extLst>
      <p:ext uri="{BB962C8B-B14F-4D97-AF65-F5344CB8AC3E}">
        <p14:creationId xmlns:p14="http://schemas.microsoft.com/office/powerpoint/2010/main" val="6728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6610F-3A85-1257-FC68-A996E66B6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C281D-0E0D-C4E3-57E4-1CF5BF2D9545}"/>
              </a:ext>
            </a:extLst>
          </p:cNvPr>
          <p:cNvSpPr>
            <a:spLocks noGrp="1"/>
          </p:cNvSpPr>
          <p:nvPr>
            <p:ph type="title"/>
          </p:nvPr>
        </p:nvSpPr>
        <p:spPr/>
        <p:txBody>
          <a:bodyPr/>
          <a:lstStyle/>
          <a:p>
            <a:pPr algn="ctr"/>
            <a:r>
              <a:rPr lang="en-US" dirty="0"/>
              <a:t>What Expectations Changed? </a:t>
            </a:r>
          </a:p>
        </p:txBody>
      </p:sp>
      <p:sp>
        <p:nvSpPr>
          <p:cNvPr id="4" name="Footer Placeholder 3">
            <a:extLst>
              <a:ext uri="{FF2B5EF4-FFF2-40B4-BE49-F238E27FC236}">
                <a16:creationId xmlns:a16="http://schemas.microsoft.com/office/drawing/2014/main" id="{FB316182-75BA-1DF5-D0A5-3F790E1B2C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C8E7FD-449E-98F1-407F-55306E344987}"/>
              </a:ext>
            </a:extLst>
          </p:cNvPr>
          <p:cNvSpPr>
            <a:spLocks noGrp="1"/>
          </p:cNvSpPr>
          <p:nvPr>
            <p:ph type="sldNum" sz="quarter" idx="12"/>
          </p:nvPr>
        </p:nvSpPr>
        <p:spPr/>
        <p:txBody>
          <a:bodyPr/>
          <a:lstStyle/>
          <a:p>
            <a:fld id="{4FE89642-BFB8-4805-87A5-896CBA7AF180}" type="slidenum">
              <a:rPr lang="en-US" smtClean="0"/>
              <a:t>14</a:t>
            </a:fld>
            <a:endParaRPr lang="en-US"/>
          </a:p>
        </p:txBody>
      </p:sp>
      <p:sp>
        <p:nvSpPr>
          <p:cNvPr id="6" name="Content Placeholder 5">
            <a:extLst>
              <a:ext uri="{FF2B5EF4-FFF2-40B4-BE49-F238E27FC236}">
                <a16:creationId xmlns:a16="http://schemas.microsoft.com/office/drawing/2014/main" id="{DF5C8E38-6F22-0D11-CA9B-DABCFD496A4E}"/>
              </a:ext>
            </a:extLst>
          </p:cNvPr>
          <p:cNvSpPr>
            <a:spLocks noGrp="1"/>
          </p:cNvSpPr>
          <p:nvPr>
            <p:ph idx="13"/>
          </p:nvPr>
        </p:nvSpPr>
        <p:spPr>
          <a:xfrm>
            <a:off x="1298471" y="1349272"/>
            <a:ext cx="4476638" cy="4764730"/>
          </a:xfrm>
        </p:spPr>
        <p:txBody>
          <a:bodyPr>
            <a:normAutofit/>
          </a:bodyPr>
          <a:lstStyle/>
          <a:p>
            <a:pPr marL="0" indent="0">
              <a:buNone/>
            </a:pPr>
            <a:r>
              <a:rPr lang="en-US" sz="2200" b="1" dirty="0">
                <a:solidFill>
                  <a:srgbClr val="12284B"/>
                </a:solidFill>
              </a:rPr>
              <a:t>Color: </a:t>
            </a:r>
            <a:r>
              <a:rPr lang="en-US" sz="2200" dirty="0">
                <a:solidFill>
                  <a:srgbClr val="12284B"/>
                </a:solidFill>
              </a:rPr>
              <a:t>Lighter</a:t>
            </a:r>
          </a:p>
          <a:p>
            <a:pPr marL="0" indent="0">
              <a:buNone/>
            </a:pPr>
            <a:endParaRPr lang="en-US" sz="2200" dirty="0">
              <a:solidFill>
                <a:srgbClr val="12284B"/>
              </a:solidFill>
            </a:endParaRPr>
          </a:p>
          <a:p>
            <a:pPr marL="0" indent="0">
              <a:buNone/>
            </a:pPr>
            <a:r>
              <a:rPr lang="en-US" sz="2200" b="1" dirty="0">
                <a:solidFill>
                  <a:srgbClr val="12284B"/>
                </a:solidFill>
              </a:rPr>
              <a:t>Clarity</a:t>
            </a:r>
            <a:r>
              <a:rPr lang="en-US" sz="2200" dirty="0">
                <a:solidFill>
                  <a:srgbClr val="12284B"/>
                </a:solidFill>
              </a:rPr>
              <a:t>: Less room for chill or hop haze</a:t>
            </a:r>
          </a:p>
          <a:p>
            <a:pPr marL="0" indent="0">
              <a:buNone/>
            </a:pPr>
            <a:endParaRPr lang="en-US" sz="2200" dirty="0">
              <a:solidFill>
                <a:srgbClr val="12284B"/>
              </a:solidFill>
            </a:endParaRPr>
          </a:p>
          <a:p>
            <a:pPr marL="0" indent="0">
              <a:buNone/>
            </a:pPr>
            <a:r>
              <a:rPr lang="en-US" sz="2200" b="1" dirty="0">
                <a:solidFill>
                  <a:srgbClr val="12284B"/>
                </a:solidFill>
              </a:rPr>
              <a:t>Malt Aroma &amp; Flavor</a:t>
            </a:r>
            <a:r>
              <a:rPr lang="en-US" sz="2200" dirty="0">
                <a:solidFill>
                  <a:srgbClr val="12284B"/>
                </a:solidFill>
              </a:rPr>
              <a:t>: Caramel/ Roasted Malt Character no longer acceptable</a:t>
            </a:r>
          </a:p>
          <a:p>
            <a:pPr marL="0" indent="0">
              <a:buNone/>
            </a:pPr>
            <a:endParaRPr lang="en-US" sz="2200" dirty="0">
              <a:solidFill>
                <a:srgbClr val="12284B"/>
              </a:solidFill>
            </a:endParaRPr>
          </a:p>
          <a:p>
            <a:pPr marL="0" indent="0">
              <a:buNone/>
            </a:pPr>
            <a:r>
              <a:rPr lang="en-US" sz="2200" b="1" dirty="0">
                <a:solidFill>
                  <a:srgbClr val="12284B"/>
                </a:solidFill>
              </a:rPr>
              <a:t>Body: </a:t>
            </a:r>
            <a:r>
              <a:rPr lang="en-US" sz="2200" dirty="0">
                <a:solidFill>
                  <a:srgbClr val="12284B"/>
                </a:solidFill>
              </a:rPr>
              <a:t>Less body</a:t>
            </a:r>
            <a:endParaRPr lang="en-US" sz="2200" b="1" dirty="0">
              <a:solidFill>
                <a:srgbClr val="12284B"/>
              </a:solidFill>
            </a:endParaRPr>
          </a:p>
          <a:p>
            <a:endParaRPr lang="en-US" dirty="0"/>
          </a:p>
        </p:txBody>
      </p:sp>
      <p:pic>
        <p:nvPicPr>
          <p:cNvPr id="9" name="Graphic 8">
            <a:extLst>
              <a:ext uri="{FF2B5EF4-FFF2-40B4-BE49-F238E27FC236}">
                <a16:creationId xmlns:a16="http://schemas.microsoft.com/office/drawing/2014/main" id="{8A26FCE5-19A6-87EF-0192-A17588B26C8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5317" y="1349272"/>
            <a:ext cx="584454" cy="584454"/>
          </a:xfrm>
          <a:prstGeom prst="rect">
            <a:avLst/>
          </a:prstGeom>
        </p:spPr>
      </p:pic>
      <p:pic>
        <p:nvPicPr>
          <p:cNvPr id="10" name="Graphic 9">
            <a:extLst>
              <a:ext uri="{FF2B5EF4-FFF2-40B4-BE49-F238E27FC236}">
                <a16:creationId xmlns:a16="http://schemas.microsoft.com/office/drawing/2014/main" id="{E26ACB70-1330-02B8-F5DE-91FFC73A76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5317" y="3730255"/>
            <a:ext cx="584454" cy="672522"/>
          </a:xfrm>
          <a:prstGeom prst="rect">
            <a:avLst/>
          </a:prstGeom>
        </p:spPr>
      </p:pic>
      <p:pic>
        <p:nvPicPr>
          <p:cNvPr id="11" name="Graphic 10">
            <a:extLst>
              <a:ext uri="{FF2B5EF4-FFF2-40B4-BE49-F238E27FC236}">
                <a16:creationId xmlns:a16="http://schemas.microsoft.com/office/drawing/2014/main" id="{917C0674-0DA3-260E-2303-0DA03EB870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57309" y="1534269"/>
            <a:ext cx="584454" cy="783417"/>
          </a:xfrm>
          <a:prstGeom prst="rect">
            <a:avLst/>
          </a:prstGeom>
        </p:spPr>
      </p:pic>
      <p:pic>
        <p:nvPicPr>
          <p:cNvPr id="15" name="Graphic 14" descr="Drool face outline outline">
            <a:extLst>
              <a:ext uri="{FF2B5EF4-FFF2-40B4-BE49-F238E27FC236}">
                <a16:creationId xmlns:a16="http://schemas.microsoft.com/office/drawing/2014/main" id="{5D99094D-5EF4-730E-9438-076C486B7D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86543" y="2874750"/>
            <a:ext cx="749427" cy="749427"/>
          </a:xfrm>
          <a:prstGeom prst="rect">
            <a:avLst/>
          </a:prstGeom>
        </p:spPr>
      </p:pic>
      <p:pic>
        <p:nvPicPr>
          <p:cNvPr id="16" name="Graphic 15">
            <a:extLst>
              <a:ext uri="{FF2B5EF4-FFF2-40B4-BE49-F238E27FC236}">
                <a16:creationId xmlns:a16="http://schemas.microsoft.com/office/drawing/2014/main" id="{11B0DCE6-D239-14AB-2B78-1F1E3F2462C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16892" y="4530408"/>
            <a:ext cx="526923" cy="922115"/>
          </a:xfrm>
          <a:prstGeom prst="rect">
            <a:avLst/>
          </a:prstGeom>
        </p:spPr>
      </p:pic>
      <p:pic>
        <p:nvPicPr>
          <p:cNvPr id="18" name="Graphic 17" descr="Desert scene outline">
            <a:extLst>
              <a:ext uri="{FF2B5EF4-FFF2-40B4-BE49-F238E27FC236}">
                <a16:creationId xmlns:a16="http://schemas.microsoft.com/office/drawing/2014/main" id="{9F60E931-4E63-7653-9866-3AF90A29AA7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618" y="4818133"/>
            <a:ext cx="801853" cy="801853"/>
          </a:xfrm>
          <a:prstGeom prst="rect">
            <a:avLst/>
          </a:prstGeom>
        </p:spPr>
      </p:pic>
      <p:pic>
        <p:nvPicPr>
          <p:cNvPr id="20" name="Graphic 19" descr="Eye outline">
            <a:extLst>
              <a:ext uri="{FF2B5EF4-FFF2-40B4-BE49-F238E27FC236}">
                <a16:creationId xmlns:a16="http://schemas.microsoft.com/office/drawing/2014/main" id="{A13435E3-6767-EFB3-317A-908A0B58177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1709" y="2349082"/>
            <a:ext cx="749427" cy="749427"/>
          </a:xfrm>
          <a:prstGeom prst="rect">
            <a:avLst/>
          </a:prstGeom>
        </p:spPr>
      </p:pic>
      <p:sp>
        <p:nvSpPr>
          <p:cNvPr id="21" name="Content Placeholder 5">
            <a:extLst>
              <a:ext uri="{FF2B5EF4-FFF2-40B4-BE49-F238E27FC236}">
                <a16:creationId xmlns:a16="http://schemas.microsoft.com/office/drawing/2014/main" id="{7C4B7C8E-FE4B-A167-14CB-B3B9AD08F57B}"/>
              </a:ext>
            </a:extLst>
          </p:cNvPr>
          <p:cNvSpPr txBox="1">
            <a:spLocks/>
          </p:cNvSpPr>
          <p:nvPr/>
        </p:nvSpPr>
        <p:spPr>
          <a:xfrm>
            <a:off x="7035970" y="1349272"/>
            <a:ext cx="4886320" cy="47647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400" b="1" dirty="0">
                <a:solidFill>
                  <a:srgbClr val="12284B"/>
                </a:solidFill>
              </a:rPr>
              <a:t>Hop Aroma &amp; Flavor: </a:t>
            </a:r>
            <a:r>
              <a:rPr lang="en-US" sz="2400" dirty="0">
                <a:solidFill>
                  <a:srgbClr val="12284B"/>
                </a:solidFill>
              </a:rPr>
              <a:t>Same- however more acceptance of new hop variety aroma &amp; flavor</a:t>
            </a:r>
          </a:p>
          <a:p>
            <a:pPr marL="0" indent="0">
              <a:buFont typeface="Wingdings" panose="05000000000000000000" pitchFamily="2" charset="2"/>
              <a:buNone/>
            </a:pPr>
            <a:endParaRPr lang="en-US" sz="2400" dirty="0">
              <a:solidFill>
                <a:srgbClr val="12284B"/>
              </a:solidFill>
            </a:endParaRPr>
          </a:p>
          <a:p>
            <a:pPr marL="0" indent="0">
              <a:buFont typeface="Wingdings" panose="05000000000000000000" pitchFamily="2" charset="2"/>
              <a:buNone/>
            </a:pPr>
            <a:r>
              <a:rPr lang="en-US" sz="2400" b="1" dirty="0">
                <a:solidFill>
                  <a:srgbClr val="12284B"/>
                </a:solidFill>
              </a:rPr>
              <a:t>Bitterness: </a:t>
            </a:r>
            <a:r>
              <a:rPr lang="en-US" sz="2400" dirty="0">
                <a:solidFill>
                  <a:srgbClr val="12284B"/>
                </a:solidFill>
              </a:rPr>
              <a:t>Similar IBU expectation, however emphasis is placed on it being less harsh</a:t>
            </a:r>
          </a:p>
          <a:p>
            <a:pPr marL="0" indent="0">
              <a:buFont typeface="Wingdings" panose="05000000000000000000" pitchFamily="2" charset="2"/>
              <a:buNone/>
            </a:pPr>
            <a:endParaRPr lang="en-US" sz="2400" dirty="0">
              <a:solidFill>
                <a:srgbClr val="12284B"/>
              </a:solidFill>
            </a:endParaRPr>
          </a:p>
          <a:p>
            <a:pPr marL="0" indent="0">
              <a:buFont typeface="Wingdings" panose="05000000000000000000" pitchFamily="2" charset="2"/>
              <a:buNone/>
            </a:pPr>
            <a:r>
              <a:rPr lang="en-US" sz="2400" b="1" dirty="0">
                <a:solidFill>
                  <a:srgbClr val="12284B"/>
                </a:solidFill>
              </a:rPr>
              <a:t>Fermentation Character: </a:t>
            </a:r>
            <a:r>
              <a:rPr lang="en-US" sz="2400" dirty="0">
                <a:solidFill>
                  <a:srgbClr val="12284B"/>
                </a:solidFill>
              </a:rPr>
              <a:t>Looking for clean fermentations with minimal esters or off flavors. Emphasizing the high attenuation/ dryness. </a:t>
            </a:r>
          </a:p>
        </p:txBody>
      </p:sp>
    </p:spTree>
    <p:extLst>
      <p:ext uri="{BB962C8B-B14F-4D97-AF65-F5344CB8AC3E}">
        <p14:creationId xmlns:p14="http://schemas.microsoft.com/office/powerpoint/2010/main" val="4196153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D8CB2-5C96-1C5E-14FA-20CAC37813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30481-C28B-BF18-9EAC-AC0F4B1812BA}"/>
              </a:ext>
            </a:extLst>
          </p:cNvPr>
          <p:cNvSpPr>
            <a:spLocks noGrp="1"/>
          </p:cNvSpPr>
          <p:nvPr>
            <p:ph type="title"/>
          </p:nvPr>
        </p:nvSpPr>
        <p:spPr/>
        <p:txBody>
          <a:bodyPr/>
          <a:lstStyle/>
          <a:p>
            <a:r>
              <a:rPr lang="en-US" dirty="0"/>
              <a:t>Modern West Coast IPA Survey</a:t>
            </a:r>
          </a:p>
        </p:txBody>
      </p:sp>
      <p:sp>
        <p:nvSpPr>
          <p:cNvPr id="3" name="Text Placeholder 2">
            <a:extLst>
              <a:ext uri="{FF2B5EF4-FFF2-40B4-BE49-F238E27FC236}">
                <a16:creationId xmlns:a16="http://schemas.microsoft.com/office/drawing/2014/main" id="{F9071057-EB9B-E397-0A90-FEAA4F73DABF}"/>
              </a:ext>
            </a:extLst>
          </p:cNvPr>
          <p:cNvSpPr>
            <a:spLocks noGrp="1"/>
          </p:cNvSpPr>
          <p:nvPr>
            <p:ph type="body" idx="1"/>
          </p:nvPr>
        </p:nvSpPr>
        <p:spPr/>
        <p:txBody>
          <a:bodyPr>
            <a:normAutofit lnSpcReduction="10000"/>
          </a:bodyPr>
          <a:lstStyle/>
          <a:p>
            <a:r>
              <a:rPr lang="en-US" dirty="0"/>
              <a:t>Section 3</a:t>
            </a:r>
          </a:p>
        </p:txBody>
      </p:sp>
      <p:sp>
        <p:nvSpPr>
          <p:cNvPr id="4" name="Footer Placeholder 3">
            <a:extLst>
              <a:ext uri="{FF2B5EF4-FFF2-40B4-BE49-F238E27FC236}">
                <a16:creationId xmlns:a16="http://schemas.microsoft.com/office/drawing/2014/main" id="{2DD8FA89-E034-B18E-72FC-102A246CE1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0B33F6-630F-B298-07F7-B2FDFA6E9DC1}"/>
              </a:ext>
            </a:extLst>
          </p:cNvPr>
          <p:cNvSpPr>
            <a:spLocks noGrp="1"/>
          </p:cNvSpPr>
          <p:nvPr>
            <p:ph type="sldNum" sz="quarter" idx="12"/>
          </p:nvPr>
        </p:nvSpPr>
        <p:spPr/>
        <p:txBody>
          <a:bodyPr/>
          <a:lstStyle/>
          <a:p>
            <a:fld id="{4FE89642-BFB8-4805-87A5-896CBA7AF180}" type="slidenum">
              <a:rPr lang="en-US" smtClean="0"/>
              <a:t>15</a:t>
            </a:fld>
            <a:endParaRPr lang="en-US"/>
          </a:p>
        </p:txBody>
      </p:sp>
    </p:spTree>
    <p:extLst>
      <p:ext uri="{BB962C8B-B14F-4D97-AF65-F5344CB8AC3E}">
        <p14:creationId xmlns:p14="http://schemas.microsoft.com/office/powerpoint/2010/main" val="60053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8BBC-5C86-0704-1DFC-DE81901723BA}"/>
              </a:ext>
            </a:extLst>
          </p:cNvPr>
          <p:cNvSpPr>
            <a:spLocks noGrp="1"/>
          </p:cNvSpPr>
          <p:nvPr>
            <p:ph type="title"/>
          </p:nvPr>
        </p:nvSpPr>
        <p:spPr>
          <a:xfrm>
            <a:off x="201168" y="244551"/>
            <a:ext cx="11990831" cy="801853"/>
          </a:xfrm>
        </p:spPr>
        <p:txBody>
          <a:bodyPr>
            <a:noAutofit/>
          </a:bodyPr>
          <a:lstStyle/>
          <a:p>
            <a:r>
              <a:rPr lang="en-US" sz="2800" dirty="0"/>
              <a:t>Surveyed Group </a:t>
            </a:r>
          </a:p>
        </p:txBody>
      </p:sp>
      <p:sp>
        <p:nvSpPr>
          <p:cNvPr id="3" name="Content Placeholder 2">
            <a:extLst>
              <a:ext uri="{FF2B5EF4-FFF2-40B4-BE49-F238E27FC236}">
                <a16:creationId xmlns:a16="http://schemas.microsoft.com/office/drawing/2014/main" id="{FE778052-DE50-F513-90FC-3BA0879109D4}"/>
              </a:ext>
            </a:extLst>
          </p:cNvPr>
          <p:cNvSpPr>
            <a:spLocks noGrp="1"/>
          </p:cNvSpPr>
          <p:nvPr>
            <p:ph idx="1"/>
          </p:nvPr>
        </p:nvSpPr>
        <p:spPr/>
        <p:txBody>
          <a:bodyPr>
            <a:normAutofit lnSpcReduction="10000"/>
          </a:bodyPr>
          <a:lstStyle/>
          <a:p>
            <a:r>
              <a:rPr lang="en-US" dirty="0"/>
              <a:t>30 Breweries Surveyed</a:t>
            </a:r>
          </a:p>
          <a:p>
            <a:pPr marL="0" indent="0">
              <a:buNone/>
            </a:pPr>
            <a:endParaRPr lang="en-US" dirty="0"/>
          </a:p>
          <a:p>
            <a:r>
              <a:rPr lang="en-US" dirty="0"/>
              <a:t>All have won a medal at GABF or WBC between 2023-2026 in one of the following categories: </a:t>
            </a:r>
          </a:p>
          <a:p>
            <a:pPr lvl="1"/>
            <a:r>
              <a:rPr lang="en-US" dirty="0"/>
              <a:t>American- Style India Pale Ale</a:t>
            </a:r>
          </a:p>
          <a:p>
            <a:pPr lvl="1"/>
            <a:r>
              <a:rPr lang="en-US" dirty="0"/>
              <a:t>West Coast-Style India Pale Ale</a:t>
            </a:r>
          </a:p>
          <a:p>
            <a:pPr lvl="1"/>
            <a:r>
              <a:rPr lang="en-US" dirty="0"/>
              <a:t>American-Style Strong Pale Ale</a:t>
            </a:r>
          </a:p>
          <a:p>
            <a:pPr lvl="1"/>
            <a:r>
              <a:rPr lang="en-US" dirty="0"/>
              <a:t>Imperial-Style India Pale Ale </a:t>
            </a:r>
          </a:p>
          <a:p>
            <a:pPr marL="457200" lvl="1" indent="0">
              <a:buNone/>
            </a:pPr>
            <a:endParaRPr lang="en-US" dirty="0"/>
          </a:p>
          <a:p>
            <a:r>
              <a:rPr lang="en-US" dirty="0"/>
              <a:t>23 Responses (~77% Response Rate)</a:t>
            </a:r>
          </a:p>
          <a:p>
            <a:pPr marL="0" indent="0">
              <a:buNone/>
            </a:pPr>
            <a:endParaRPr lang="en-US" dirty="0"/>
          </a:p>
          <a:p>
            <a:r>
              <a:rPr lang="en-US" dirty="0"/>
              <a:t>20 Technical Oriented Questions, 5 Brewery Related Questions  </a:t>
            </a:r>
          </a:p>
        </p:txBody>
      </p:sp>
      <p:sp>
        <p:nvSpPr>
          <p:cNvPr id="4" name="Footer Placeholder 3">
            <a:extLst>
              <a:ext uri="{FF2B5EF4-FFF2-40B4-BE49-F238E27FC236}">
                <a16:creationId xmlns:a16="http://schemas.microsoft.com/office/drawing/2014/main" id="{70CF5EE1-42D2-FEF4-F9BF-12C77D283A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5C567E-100A-124A-C1D3-3DBB730D6BC7}"/>
              </a:ext>
            </a:extLst>
          </p:cNvPr>
          <p:cNvSpPr>
            <a:spLocks noGrp="1"/>
          </p:cNvSpPr>
          <p:nvPr>
            <p:ph type="sldNum" sz="quarter" idx="12"/>
          </p:nvPr>
        </p:nvSpPr>
        <p:spPr/>
        <p:txBody>
          <a:bodyPr/>
          <a:lstStyle/>
          <a:p>
            <a:fld id="{4FE89642-BFB8-4805-87A5-896CBA7AF180}" type="slidenum">
              <a:rPr lang="en-US" smtClean="0"/>
              <a:t>16</a:t>
            </a:fld>
            <a:endParaRPr lang="en-US"/>
          </a:p>
        </p:txBody>
      </p:sp>
      <p:pic>
        <p:nvPicPr>
          <p:cNvPr id="8" name="Content Placeholder 7">
            <a:extLst>
              <a:ext uri="{FF2B5EF4-FFF2-40B4-BE49-F238E27FC236}">
                <a16:creationId xmlns:a16="http://schemas.microsoft.com/office/drawing/2014/main" id="{3DF75762-08A7-76B2-4F7F-673F0950775D}"/>
              </a:ext>
            </a:extLst>
          </p:cNvPr>
          <p:cNvPicPr>
            <a:picLocks noGrp="1" noChangeAspect="1"/>
          </p:cNvPicPr>
          <p:nvPr>
            <p:ph idx="13"/>
          </p:nvPr>
        </p:nvPicPr>
        <p:blipFill>
          <a:blip r:embed="rId2"/>
          <a:stretch>
            <a:fillRect/>
          </a:stretch>
        </p:blipFill>
        <p:spPr>
          <a:xfrm>
            <a:off x="6222442" y="1520456"/>
            <a:ext cx="5491162" cy="2572781"/>
          </a:xfrm>
          <a:prstGeom prst="rect">
            <a:avLst/>
          </a:prstGeom>
        </p:spPr>
      </p:pic>
      <p:pic>
        <p:nvPicPr>
          <p:cNvPr id="10" name="Picture 9">
            <a:extLst>
              <a:ext uri="{FF2B5EF4-FFF2-40B4-BE49-F238E27FC236}">
                <a16:creationId xmlns:a16="http://schemas.microsoft.com/office/drawing/2014/main" id="{FB49434C-A483-39BE-17B5-5FA55CDA566D}"/>
              </a:ext>
            </a:extLst>
          </p:cNvPr>
          <p:cNvPicPr>
            <a:picLocks noChangeAspect="1"/>
          </p:cNvPicPr>
          <p:nvPr/>
        </p:nvPicPr>
        <p:blipFill>
          <a:blip r:embed="rId3"/>
          <a:stretch>
            <a:fillRect/>
          </a:stretch>
        </p:blipFill>
        <p:spPr>
          <a:xfrm>
            <a:off x="6222442" y="4300666"/>
            <a:ext cx="5604202" cy="1848255"/>
          </a:xfrm>
          <a:prstGeom prst="rect">
            <a:avLst/>
          </a:prstGeom>
        </p:spPr>
      </p:pic>
    </p:spTree>
    <p:extLst>
      <p:ext uri="{BB962C8B-B14F-4D97-AF65-F5344CB8AC3E}">
        <p14:creationId xmlns:p14="http://schemas.microsoft.com/office/powerpoint/2010/main" val="1572560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23172-EE28-6608-B39B-AA39A435D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CA4B5-ADF0-68DF-B673-4920AB899F41}"/>
              </a:ext>
            </a:extLst>
          </p:cNvPr>
          <p:cNvSpPr>
            <a:spLocks noGrp="1"/>
          </p:cNvSpPr>
          <p:nvPr>
            <p:ph type="title"/>
          </p:nvPr>
        </p:nvSpPr>
        <p:spPr>
          <a:xfrm>
            <a:off x="421875" y="136525"/>
            <a:ext cx="11348249" cy="801853"/>
          </a:xfrm>
        </p:spPr>
        <p:txBody>
          <a:bodyPr>
            <a:normAutofit/>
          </a:bodyPr>
          <a:lstStyle/>
          <a:p>
            <a:pPr algn="ctr"/>
            <a:r>
              <a:rPr lang="en-US" dirty="0"/>
              <a:t>West Coast-Style IPA Winner Specs</a:t>
            </a:r>
          </a:p>
        </p:txBody>
      </p:sp>
      <p:graphicFrame>
        <p:nvGraphicFramePr>
          <p:cNvPr id="9" name="Table 9">
            <a:extLst>
              <a:ext uri="{FF2B5EF4-FFF2-40B4-BE49-F238E27FC236}">
                <a16:creationId xmlns:a16="http://schemas.microsoft.com/office/drawing/2014/main" id="{46DD0897-0288-88D3-2E09-F228FC1C2270}"/>
              </a:ext>
            </a:extLst>
          </p:cNvPr>
          <p:cNvGraphicFramePr>
            <a:graphicFrameLocks noGrp="1"/>
          </p:cNvGraphicFramePr>
          <p:nvPr>
            <p:ph idx="1"/>
            <p:extLst>
              <p:ext uri="{D42A27DB-BD31-4B8C-83A1-F6EECF244321}">
                <p14:modId xmlns:p14="http://schemas.microsoft.com/office/powerpoint/2010/main" val="2304819091"/>
              </p:ext>
            </p:extLst>
          </p:nvPr>
        </p:nvGraphicFramePr>
        <p:xfrm>
          <a:off x="557784" y="940155"/>
          <a:ext cx="11329960" cy="4977690"/>
        </p:xfrm>
        <a:graphic>
          <a:graphicData uri="http://schemas.openxmlformats.org/drawingml/2006/table">
            <a:tbl>
              <a:tblPr firstRow="1" bandRow="1">
                <a:tableStyleId>{5C22544A-7EE6-4342-B048-85BDC9FD1C3A}</a:tableStyleId>
              </a:tblPr>
              <a:tblGrid>
                <a:gridCol w="3347800">
                  <a:extLst>
                    <a:ext uri="{9D8B030D-6E8A-4147-A177-3AD203B41FA5}">
                      <a16:colId xmlns:a16="http://schemas.microsoft.com/office/drawing/2014/main" val="1479690024"/>
                    </a:ext>
                  </a:extLst>
                </a:gridCol>
                <a:gridCol w="1787849">
                  <a:extLst>
                    <a:ext uri="{9D8B030D-6E8A-4147-A177-3AD203B41FA5}">
                      <a16:colId xmlns:a16="http://schemas.microsoft.com/office/drawing/2014/main" val="1002301810"/>
                    </a:ext>
                  </a:extLst>
                </a:gridCol>
                <a:gridCol w="1343969">
                  <a:extLst>
                    <a:ext uri="{9D8B030D-6E8A-4147-A177-3AD203B41FA5}">
                      <a16:colId xmlns:a16="http://schemas.microsoft.com/office/drawing/2014/main" val="3348693199"/>
                    </a:ext>
                  </a:extLst>
                </a:gridCol>
                <a:gridCol w="1467269">
                  <a:extLst>
                    <a:ext uri="{9D8B030D-6E8A-4147-A177-3AD203B41FA5}">
                      <a16:colId xmlns:a16="http://schemas.microsoft.com/office/drawing/2014/main" val="1556311659"/>
                    </a:ext>
                  </a:extLst>
                </a:gridCol>
                <a:gridCol w="1578239">
                  <a:extLst>
                    <a:ext uri="{9D8B030D-6E8A-4147-A177-3AD203B41FA5}">
                      <a16:colId xmlns:a16="http://schemas.microsoft.com/office/drawing/2014/main" val="2228212058"/>
                    </a:ext>
                  </a:extLst>
                </a:gridCol>
                <a:gridCol w="1804834">
                  <a:extLst>
                    <a:ext uri="{9D8B030D-6E8A-4147-A177-3AD203B41FA5}">
                      <a16:colId xmlns:a16="http://schemas.microsoft.com/office/drawing/2014/main" val="308486413"/>
                    </a:ext>
                  </a:extLst>
                </a:gridCol>
              </a:tblGrid>
              <a:tr h="497769">
                <a:tc>
                  <a:txBody>
                    <a:bodyPr/>
                    <a:lstStyle/>
                    <a:p>
                      <a:pPr algn="ctr"/>
                      <a:r>
                        <a:rPr lang="en-US" sz="1800" dirty="0">
                          <a:solidFill>
                            <a:schemeClr val="bg1"/>
                          </a:solidFill>
                          <a:latin typeface="+mj-lt"/>
                        </a:rPr>
                        <a:t>Competition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OG</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FG</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ABV</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IBU</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SRM</a:t>
                      </a:r>
                    </a:p>
                  </a:txBody>
                  <a:tcPr>
                    <a:solidFill>
                      <a:schemeClr val="tx2"/>
                    </a:solidFill>
                  </a:tcPr>
                </a:tc>
                <a:extLst>
                  <a:ext uri="{0D108BD9-81ED-4DB2-BD59-A6C34878D82A}">
                    <a16:rowId xmlns:a16="http://schemas.microsoft.com/office/drawing/2014/main" val="2572828508"/>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15.0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7.0%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70.0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2.0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14.1</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55.0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14.2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1.4</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6.9%</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78.0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3.1</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14.2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1.3</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7.0%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100.0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2.0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15.1</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7.4%</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80.0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14.4</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1.7</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7.0%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67.0</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2"/>
                          </a:solidFill>
                          <a:effectLst/>
                          <a:uLnTx/>
                          <a:uFillTx/>
                          <a:latin typeface="+mj-lt"/>
                          <a:ea typeface="+mn-ea"/>
                          <a:cs typeface="+mn-cs"/>
                        </a:rPr>
                        <a:t>3.8</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15.2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1.8</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52.0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4.4</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49776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AVERAGE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14.7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1.7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68.0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3.3</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3" name="Footer Placeholder 2">
            <a:extLst>
              <a:ext uri="{FF2B5EF4-FFF2-40B4-BE49-F238E27FC236}">
                <a16:creationId xmlns:a16="http://schemas.microsoft.com/office/drawing/2014/main" id="{EF6C000C-8AF9-C291-3E1E-D7A35726DDE8}"/>
              </a:ext>
            </a:extLst>
          </p:cNvPr>
          <p:cNvSpPr>
            <a:spLocks noGrp="1"/>
          </p:cNvSpPr>
          <p:nvPr>
            <p:ph type="ftr" sz="quarter" idx="11"/>
          </p:nvPr>
        </p:nvSpPr>
        <p:spPr>
          <a:xfrm>
            <a:off x="4507992" y="6356350"/>
            <a:ext cx="7079724" cy="365125"/>
          </a:xfrm>
        </p:spPr>
        <p:txBody>
          <a:bodyPr/>
          <a:lstStyle/>
          <a:p>
            <a:r>
              <a:rPr lang="en-US" dirty="0">
                <a:solidFill>
                  <a:schemeClr val="tx2"/>
                </a:solidFill>
              </a:rPr>
              <a:t>Data From: Award-Winning Modern West Coast IPA Production Survey, CJ Penzone, 2026 </a:t>
            </a:r>
          </a:p>
        </p:txBody>
      </p:sp>
      <p:sp>
        <p:nvSpPr>
          <p:cNvPr id="4" name="Slide Number Placeholder 3">
            <a:extLst>
              <a:ext uri="{FF2B5EF4-FFF2-40B4-BE49-F238E27FC236}">
                <a16:creationId xmlns:a16="http://schemas.microsoft.com/office/drawing/2014/main" id="{D8E61530-8FD0-8239-727D-50C498A878CC}"/>
              </a:ext>
            </a:extLst>
          </p:cNvPr>
          <p:cNvSpPr>
            <a:spLocks noGrp="1"/>
          </p:cNvSpPr>
          <p:nvPr>
            <p:ph type="sldNum" sz="quarter" idx="12"/>
          </p:nvPr>
        </p:nvSpPr>
        <p:spPr/>
        <p:txBody>
          <a:bodyPr/>
          <a:lstStyle/>
          <a:p>
            <a:fld id="{4FE89642-BFB8-4805-87A5-896CBA7AF180}" type="slidenum">
              <a:rPr lang="en-US" smtClean="0"/>
              <a:pPr/>
              <a:t>17</a:t>
            </a:fld>
            <a:endParaRPr lang="en-US"/>
          </a:p>
        </p:txBody>
      </p:sp>
    </p:spTree>
    <p:extLst>
      <p:ext uri="{BB962C8B-B14F-4D97-AF65-F5344CB8AC3E}">
        <p14:creationId xmlns:p14="http://schemas.microsoft.com/office/powerpoint/2010/main" val="3276806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06BC-7D1D-F7EF-DF21-5949E82DA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24E64-F230-5C6F-1073-ECCA475F8121}"/>
              </a:ext>
            </a:extLst>
          </p:cNvPr>
          <p:cNvSpPr>
            <a:spLocks noGrp="1"/>
          </p:cNvSpPr>
          <p:nvPr>
            <p:ph type="title"/>
          </p:nvPr>
        </p:nvSpPr>
        <p:spPr>
          <a:xfrm>
            <a:off x="430161" y="136525"/>
            <a:ext cx="11348249" cy="801853"/>
          </a:xfrm>
        </p:spPr>
        <p:txBody>
          <a:bodyPr>
            <a:normAutofit/>
          </a:bodyPr>
          <a:lstStyle/>
          <a:p>
            <a:pPr algn="ctr"/>
            <a:r>
              <a:rPr lang="en-US" dirty="0"/>
              <a:t>West Coast-Style IPA Winner Ingredients</a:t>
            </a:r>
          </a:p>
        </p:txBody>
      </p:sp>
      <p:graphicFrame>
        <p:nvGraphicFramePr>
          <p:cNvPr id="9" name="Table 9">
            <a:extLst>
              <a:ext uri="{FF2B5EF4-FFF2-40B4-BE49-F238E27FC236}">
                <a16:creationId xmlns:a16="http://schemas.microsoft.com/office/drawing/2014/main" id="{F347F117-7CF5-164A-385B-F6D8A8803002}"/>
              </a:ext>
            </a:extLst>
          </p:cNvPr>
          <p:cNvGraphicFramePr>
            <a:graphicFrameLocks noGrp="1"/>
          </p:cNvGraphicFramePr>
          <p:nvPr>
            <p:ph idx="1"/>
            <p:extLst>
              <p:ext uri="{D42A27DB-BD31-4B8C-83A1-F6EECF244321}">
                <p14:modId xmlns:p14="http://schemas.microsoft.com/office/powerpoint/2010/main" val="507560709"/>
              </p:ext>
            </p:extLst>
          </p:nvPr>
        </p:nvGraphicFramePr>
        <p:xfrm>
          <a:off x="177800" y="961222"/>
          <a:ext cx="11857035" cy="5395128"/>
        </p:xfrm>
        <a:graphic>
          <a:graphicData uri="http://schemas.openxmlformats.org/drawingml/2006/table">
            <a:tbl>
              <a:tblPr firstRow="1" bandRow="1">
                <a:tableStyleId>{5C22544A-7EE6-4342-B048-85BDC9FD1C3A}</a:tableStyleId>
              </a:tblPr>
              <a:tblGrid>
                <a:gridCol w="2419094">
                  <a:extLst>
                    <a:ext uri="{9D8B030D-6E8A-4147-A177-3AD203B41FA5}">
                      <a16:colId xmlns:a16="http://schemas.microsoft.com/office/drawing/2014/main" val="1479690024"/>
                    </a:ext>
                  </a:extLst>
                </a:gridCol>
                <a:gridCol w="4590288">
                  <a:extLst>
                    <a:ext uri="{9D8B030D-6E8A-4147-A177-3AD203B41FA5}">
                      <a16:colId xmlns:a16="http://schemas.microsoft.com/office/drawing/2014/main" val="1002301810"/>
                    </a:ext>
                  </a:extLst>
                </a:gridCol>
                <a:gridCol w="3647503">
                  <a:extLst>
                    <a:ext uri="{9D8B030D-6E8A-4147-A177-3AD203B41FA5}">
                      <a16:colId xmlns:a16="http://schemas.microsoft.com/office/drawing/2014/main" val="3348693199"/>
                    </a:ext>
                  </a:extLst>
                </a:gridCol>
                <a:gridCol w="1200150">
                  <a:extLst>
                    <a:ext uri="{9D8B030D-6E8A-4147-A177-3AD203B41FA5}">
                      <a16:colId xmlns:a16="http://schemas.microsoft.com/office/drawing/2014/main" val="1556311659"/>
                    </a:ext>
                  </a:extLst>
                </a:gridCol>
              </a:tblGrid>
              <a:tr h="617008">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Grain Bill</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Hops</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Yeast</a:t>
                      </a:r>
                    </a:p>
                  </a:txBody>
                  <a:tcPr>
                    <a:solidFill>
                      <a:schemeClr val="tx2"/>
                    </a:solidFill>
                  </a:tcPr>
                </a:tc>
                <a:extLst>
                  <a:ext uri="{0D108BD9-81ED-4DB2-BD59-A6C34878D82A}">
                    <a16:rowId xmlns:a16="http://schemas.microsoft.com/office/drawing/2014/main" val="2572828508"/>
                  </a:ext>
                </a:extLst>
              </a:tr>
              <a:tr h="437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Malted Wheat, Dextrose, Flaked Oats</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Simcoe, CTZ, </a:t>
                      </a:r>
                      <a:r>
                        <a:rPr kumimoji="0" lang="en-US" sz="1400" b="0" i="0" u="none" strike="noStrike" kern="1200" cap="none" spc="0" normalizeH="0" baseline="0" noProof="0" dirty="0" err="1">
                          <a:ln>
                            <a:noFill/>
                          </a:ln>
                          <a:solidFill>
                            <a:schemeClr val="tx2"/>
                          </a:solidFill>
                          <a:effectLst/>
                          <a:uLnTx/>
                          <a:uFillTx/>
                          <a:latin typeface="+mj-lt"/>
                          <a:ea typeface="+mn-ea"/>
                          <a:cs typeface="+mn-cs"/>
                        </a:rPr>
                        <a:t>Riwaka</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2415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Flaked Rice, Malted Extra Pale Wheat, Dextrose, Acidulated</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Citra, Simcoe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391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Acidulated</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Simcoe, </a:t>
                      </a:r>
                      <a:r>
                        <a:rPr kumimoji="0" lang="en-US" sz="1400" b="0" i="0" u="none" strike="noStrike" kern="1200" cap="none" spc="0" normalizeH="0" baseline="0" noProof="0" dirty="0" err="1">
                          <a:ln>
                            <a:noFill/>
                          </a:ln>
                          <a:solidFill>
                            <a:schemeClr val="tx2"/>
                          </a:solidFill>
                          <a:effectLst/>
                          <a:uLnTx/>
                          <a:uFillTx/>
                          <a:latin typeface="+mj-lt"/>
                          <a:ea typeface="+mn-ea"/>
                          <a:cs typeface="+mn-cs"/>
                        </a:rPr>
                        <a:t>Nectaron</a:t>
                      </a:r>
                      <a:r>
                        <a:rPr kumimoji="0" lang="en-US" sz="1400" b="0" i="0" u="none" strike="noStrike" kern="1200" cap="none" spc="0" normalizeH="0" baseline="0" noProof="0" dirty="0">
                          <a:ln>
                            <a:noFill/>
                          </a:ln>
                          <a:solidFill>
                            <a:schemeClr val="tx2"/>
                          </a:solidFill>
                          <a:effectLst/>
                          <a:uLnTx/>
                          <a:uFillTx/>
                          <a:latin typeface="+mj-lt"/>
                          <a:ea typeface="+mn-ea"/>
                          <a:cs typeface="+mn-cs"/>
                        </a:rPr>
                        <a:t>, Nelson </a:t>
                      </a:r>
                      <a:r>
                        <a:rPr kumimoji="0" lang="en-US" sz="1400" b="0" i="0" u="none" strike="noStrike" kern="1200" cap="none" spc="0" normalizeH="0" baseline="0" noProof="0" dirty="0" err="1">
                          <a:ln>
                            <a:noFill/>
                          </a:ln>
                          <a:solidFill>
                            <a:schemeClr val="tx2"/>
                          </a:solidFill>
                          <a:effectLst/>
                          <a:uLnTx/>
                          <a:uFillTx/>
                          <a:latin typeface="+mj-lt"/>
                          <a:ea typeface="+mn-ea"/>
                          <a:cs typeface="+mn-cs"/>
                        </a:rPr>
                        <a:t>Sauvin</a:t>
                      </a:r>
                      <a:r>
                        <a:rPr kumimoji="0" lang="en-US" sz="1400" b="0" i="0" u="none" strike="noStrike" kern="1200" cap="none" spc="0" normalizeH="0" baseline="0" noProof="0" dirty="0">
                          <a:ln>
                            <a:noFill/>
                          </a:ln>
                          <a:solidFill>
                            <a:schemeClr val="tx2"/>
                          </a:solidFill>
                          <a:effectLst/>
                          <a:uLnTx/>
                          <a:uFillTx/>
                          <a:latin typeface="+mj-lt"/>
                          <a:ea typeface="+mn-ea"/>
                          <a:cs typeface="+mn-cs"/>
                        </a:rPr>
                        <a:t>, CTZ</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69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2-Row, Malted Wheat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Strata, Nelson </a:t>
                      </a:r>
                      <a:r>
                        <a:rPr kumimoji="0" lang="en-US" sz="1400" b="0" i="0" u="none" strike="noStrike" kern="1200" cap="none" spc="0" normalizeH="0" baseline="0" noProof="0" dirty="0" err="1">
                          <a:ln>
                            <a:noFill/>
                          </a:ln>
                          <a:solidFill>
                            <a:schemeClr val="tx2"/>
                          </a:solidFill>
                          <a:effectLst/>
                          <a:uLnTx/>
                          <a:uFillTx/>
                          <a:latin typeface="+mj-lt"/>
                          <a:ea typeface="+mn-ea"/>
                          <a:cs typeface="+mn-cs"/>
                        </a:rPr>
                        <a:t>Sauvin</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483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Malted Wheat, Flaked Wheat, Flaked Rice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Simcoe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37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Acidulated</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Strata, Nelson </a:t>
                      </a:r>
                      <a:r>
                        <a:rPr kumimoji="0" lang="en-US" sz="1400" b="0" i="0" u="none" strike="noStrike" kern="1200" cap="none" spc="0" normalizeH="0" baseline="0" noProof="0" dirty="0" err="1">
                          <a:ln>
                            <a:noFill/>
                          </a:ln>
                          <a:solidFill>
                            <a:schemeClr val="tx2"/>
                          </a:solidFill>
                          <a:effectLst/>
                          <a:uLnTx/>
                          <a:uFillTx/>
                          <a:latin typeface="+mj-lt"/>
                          <a:ea typeface="+mn-ea"/>
                          <a:cs typeface="+mn-cs"/>
                        </a:rPr>
                        <a:t>Sauvin</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391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Dextrose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Simcoe, Krush</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483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Pilsner, Malted Wheat, Flaked Rice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Mosaic, Nelson </a:t>
                      </a:r>
                      <a:r>
                        <a:rPr kumimoji="0" lang="en-US" sz="1400" b="0" i="0" u="none" strike="noStrike" kern="1200" cap="none" spc="0" normalizeH="0" baseline="0" noProof="0" dirty="0" err="1">
                          <a:ln>
                            <a:noFill/>
                          </a:ln>
                          <a:solidFill>
                            <a:schemeClr val="tx2"/>
                          </a:solidFill>
                          <a:effectLst/>
                          <a:uLnTx/>
                          <a:uFillTx/>
                          <a:latin typeface="+mj-lt"/>
                          <a:ea typeface="+mn-ea"/>
                          <a:cs typeface="+mn-cs"/>
                        </a:rPr>
                        <a:t>Sauvin</a:t>
                      </a:r>
                      <a:r>
                        <a:rPr kumimoji="0" lang="en-US" sz="1400" b="0" i="0" u="none" strike="noStrike" kern="1200" cap="none" spc="0" normalizeH="0" baseline="0" noProof="0" dirty="0">
                          <a:ln>
                            <a:noFill/>
                          </a:ln>
                          <a:solidFill>
                            <a:schemeClr val="tx2"/>
                          </a:solidFill>
                          <a:effectLst/>
                          <a:uLnTx/>
                          <a:uFillTx/>
                          <a:latin typeface="+mj-lt"/>
                          <a:ea typeface="+mn-ea"/>
                          <a:cs typeface="+mn-cs"/>
                        </a:rPr>
                        <a:t>, </a:t>
                      </a:r>
                      <a:r>
                        <a:rPr kumimoji="0" lang="en-US" sz="1400" b="0" i="0" u="none" strike="noStrike" kern="1200" cap="none" spc="0" normalizeH="0" baseline="0" noProof="0" dirty="0" err="1">
                          <a:ln>
                            <a:noFill/>
                          </a:ln>
                          <a:solidFill>
                            <a:schemeClr val="tx2"/>
                          </a:solidFill>
                          <a:effectLst/>
                          <a:uLnTx/>
                          <a:uFillTx/>
                          <a:latin typeface="+mj-lt"/>
                          <a:ea typeface="+mn-ea"/>
                          <a:cs typeface="+mn-cs"/>
                        </a:rPr>
                        <a:t>Riwaka</a:t>
                      </a: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63293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Most Common Ingredient</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Pilsner, Wheat, Dextrose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Mosaic, Simcoe, Nelson </a:t>
                      </a:r>
                      <a:r>
                        <a:rPr kumimoji="0" lang="en-US" sz="2000" b="1" i="0" u="none" strike="noStrike" kern="1200" cap="none" spc="0" normalizeH="0" baseline="0" noProof="0" dirty="0" err="1">
                          <a:ln>
                            <a:noFill/>
                          </a:ln>
                          <a:solidFill>
                            <a:schemeClr val="accent2"/>
                          </a:solidFill>
                          <a:effectLst/>
                          <a:uLnTx/>
                          <a:uFillTx/>
                          <a:latin typeface="+mj-lt"/>
                          <a:ea typeface="+mn-ea"/>
                          <a:cs typeface="+mn-cs"/>
                        </a:rPr>
                        <a:t>Sauvin</a:t>
                      </a:r>
                      <a:r>
                        <a:rPr kumimoji="0" lang="en-US" sz="2000" b="1" i="0" u="none" strike="noStrike" kern="1200" cap="none" spc="0" normalizeH="0" baseline="0" noProof="0" dirty="0">
                          <a:ln>
                            <a:noFill/>
                          </a:ln>
                          <a:solidFill>
                            <a:schemeClr val="accent2"/>
                          </a:solidFill>
                          <a:effectLst/>
                          <a:uLnTx/>
                          <a:uFillTx/>
                          <a:latin typeface="+mj-lt"/>
                          <a:ea typeface="+mn-ea"/>
                          <a:cs typeface="+mn-cs"/>
                        </a:rPr>
                        <a:t>, Citra, Krush, </a:t>
                      </a:r>
                      <a:r>
                        <a:rPr kumimoji="0" lang="en-US" sz="2000" b="1" i="0" u="none" strike="noStrike" kern="1200" cap="none" spc="0" normalizeH="0" baseline="0" noProof="0" dirty="0" err="1">
                          <a:ln>
                            <a:noFill/>
                          </a:ln>
                          <a:solidFill>
                            <a:schemeClr val="accent2"/>
                          </a:solidFill>
                          <a:effectLst/>
                          <a:uLnTx/>
                          <a:uFillTx/>
                          <a:latin typeface="+mj-lt"/>
                          <a:ea typeface="+mn-ea"/>
                          <a:cs typeface="+mn-cs"/>
                        </a:rPr>
                        <a:t>Riwaka</a:t>
                      </a:r>
                      <a:r>
                        <a:rPr kumimoji="0" lang="en-US" sz="2000" b="1" i="0" u="none" strike="noStrike" kern="1200" cap="none" spc="0" normalizeH="0" baseline="0" noProof="0" dirty="0">
                          <a:ln>
                            <a:noFill/>
                          </a:ln>
                          <a:solidFill>
                            <a:schemeClr val="accent2"/>
                          </a:solidFill>
                          <a:effectLst/>
                          <a:uLnTx/>
                          <a:uFillTx/>
                          <a:latin typeface="+mj-lt"/>
                          <a:ea typeface="+mn-ea"/>
                          <a:cs typeface="+mn-cs"/>
                        </a:rPr>
                        <a:t>, Strata, CTZ</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Ale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4" name="Slide Number Placeholder 3">
            <a:extLst>
              <a:ext uri="{FF2B5EF4-FFF2-40B4-BE49-F238E27FC236}">
                <a16:creationId xmlns:a16="http://schemas.microsoft.com/office/drawing/2014/main" id="{04BAE5C4-4D8C-8A92-C641-5F839F67C5C2}"/>
              </a:ext>
            </a:extLst>
          </p:cNvPr>
          <p:cNvSpPr>
            <a:spLocks noGrp="1"/>
          </p:cNvSpPr>
          <p:nvPr>
            <p:ph type="sldNum" sz="quarter" idx="12"/>
          </p:nvPr>
        </p:nvSpPr>
        <p:spPr/>
        <p:txBody>
          <a:bodyPr/>
          <a:lstStyle/>
          <a:p>
            <a:fld id="{4FE89642-BFB8-4805-87A5-896CBA7AF180}" type="slidenum">
              <a:rPr lang="en-US" smtClean="0"/>
              <a:pPr/>
              <a:t>18</a:t>
            </a:fld>
            <a:endParaRPr lang="en-US"/>
          </a:p>
        </p:txBody>
      </p:sp>
      <p:sp>
        <p:nvSpPr>
          <p:cNvPr id="3" name="Footer Placeholder 2">
            <a:extLst>
              <a:ext uri="{FF2B5EF4-FFF2-40B4-BE49-F238E27FC236}">
                <a16:creationId xmlns:a16="http://schemas.microsoft.com/office/drawing/2014/main" id="{655BA035-FB1B-0FA6-518F-52380FFD6D11}"/>
              </a:ext>
            </a:extLst>
          </p:cNvPr>
          <p:cNvSpPr>
            <a:spLocks noGrp="1"/>
          </p:cNvSpPr>
          <p:nvPr>
            <p:ph type="ftr" sz="quarter" idx="11"/>
          </p:nvPr>
        </p:nvSpPr>
        <p:spPr>
          <a:xfrm>
            <a:off x="2670048" y="6356350"/>
            <a:ext cx="8917668" cy="365125"/>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3340983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2D2D-C163-E0CC-9143-371EB3827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BEEDD-8E6A-2DB4-2AAE-1734A8D2BDFE}"/>
              </a:ext>
            </a:extLst>
          </p:cNvPr>
          <p:cNvSpPr>
            <a:spLocks noGrp="1"/>
          </p:cNvSpPr>
          <p:nvPr>
            <p:ph type="title"/>
          </p:nvPr>
        </p:nvSpPr>
        <p:spPr/>
        <p:txBody>
          <a:bodyPr/>
          <a:lstStyle/>
          <a:p>
            <a:pPr algn="ctr"/>
            <a:r>
              <a:rPr lang="en-US" dirty="0"/>
              <a:t>West Coast-Style IPA Winner Hop Products </a:t>
            </a:r>
          </a:p>
        </p:txBody>
      </p:sp>
      <p:graphicFrame>
        <p:nvGraphicFramePr>
          <p:cNvPr id="9" name="Table 9">
            <a:extLst>
              <a:ext uri="{FF2B5EF4-FFF2-40B4-BE49-F238E27FC236}">
                <a16:creationId xmlns:a16="http://schemas.microsoft.com/office/drawing/2014/main" id="{C486887D-71EB-2862-6CAC-B82A0F5E94A8}"/>
              </a:ext>
            </a:extLst>
          </p:cNvPr>
          <p:cNvGraphicFramePr>
            <a:graphicFrameLocks noGrp="1"/>
          </p:cNvGraphicFramePr>
          <p:nvPr>
            <p:ph idx="1"/>
            <p:extLst>
              <p:ext uri="{D42A27DB-BD31-4B8C-83A1-F6EECF244321}">
                <p14:modId xmlns:p14="http://schemas.microsoft.com/office/powerpoint/2010/main" val="3956201726"/>
              </p:ext>
            </p:extLst>
          </p:nvPr>
        </p:nvGraphicFramePr>
        <p:xfrm>
          <a:off x="157162" y="1046404"/>
          <a:ext cx="11669482" cy="5052228"/>
        </p:xfrm>
        <a:graphic>
          <a:graphicData uri="http://schemas.openxmlformats.org/drawingml/2006/table">
            <a:tbl>
              <a:tblPr firstRow="1" bandRow="1">
                <a:tableStyleId>{5C22544A-7EE6-4342-B048-85BDC9FD1C3A}</a:tableStyleId>
              </a:tblPr>
              <a:tblGrid>
                <a:gridCol w="2492905">
                  <a:extLst>
                    <a:ext uri="{9D8B030D-6E8A-4147-A177-3AD203B41FA5}">
                      <a16:colId xmlns:a16="http://schemas.microsoft.com/office/drawing/2014/main" val="1479690024"/>
                    </a:ext>
                  </a:extLst>
                </a:gridCol>
                <a:gridCol w="9176577">
                  <a:extLst>
                    <a:ext uri="{9D8B030D-6E8A-4147-A177-3AD203B41FA5}">
                      <a16:colId xmlns:a16="http://schemas.microsoft.com/office/drawing/2014/main" val="1002301810"/>
                    </a:ext>
                  </a:extLst>
                </a:gridCol>
              </a:tblGrid>
              <a:tr h="617008">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Hop Products</a:t>
                      </a:r>
                    </a:p>
                  </a:txBody>
                  <a:tcPr>
                    <a:solidFill>
                      <a:schemeClr val="accent3"/>
                    </a:solidFill>
                  </a:tcPr>
                </a:tc>
                <a:extLst>
                  <a:ext uri="{0D108BD9-81ED-4DB2-BD59-A6C34878D82A}">
                    <a16:rowId xmlns:a16="http://schemas.microsoft.com/office/drawing/2014/main" val="2572828508"/>
                  </a:ext>
                </a:extLst>
              </a:tr>
              <a:tr h="437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T-90 Pellets, </a:t>
                      </a:r>
                      <a:r>
                        <a:rPr kumimoji="0" lang="en-US" sz="1400" b="0" i="0" u="none" strike="noStrike" kern="1200" cap="none" spc="0" normalizeH="0" baseline="0" noProof="0" dirty="0" err="1">
                          <a:ln>
                            <a:noFill/>
                          </a:ln>
                          <a:solidFill>
                            <a:schemeClr val="tx2"/>
                          </a:solidFill>
                          <a:effectLst/>
                          <a:uLnTx/>
                          <a:uFillTx/>
                          <a:latin typeface="+mj-lt"/>
                          <a:ea typeface="+mn-ea"/>
                          <a:cs typeface="+mn-cs"/>
                        </a:rPr>
                        <a:t>Cryo</a:t>
                      </a:r>
                      <a:r>
                        <a:rPr kumimoji="0" lang="en-US" sz="1400" b="0" i="0" u="none" strike="noStrike" kern="1200" cap="none" spc="0" normalizeH="0" baseline="0" noProof="0" dirty="0">
                          <a:ln>
                            <a:noFill/>
                          </a:ln>
                          <a:solidFill>
                            <a:schemeClr val="tx2"/>
                          </a:solidFill>
                          <a:effectLst/>
                          <a:uLnTx/>
                          <a:uFillTx/>
                          <a:latin typeface="+mj-lt"/>
                          <a:ea typeface="+mn-ea"/>
                          <a:cs typeface="+mn-cs"/>
                        </a:rPr>
                        <a:t>/Concentrated Pellets</a:t>
                      </a: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437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T‑90 Pellets, </a:t>
                      </a:r>
                      <a:r>
                        <a:rPr kumimoji="0" lang="en-US" sz="1400" b="0" i="0" u="none" strike="noStrike" kern="1200" cap="none" spc="0" normalizeH="0" baseline="0" noProof="0" dirty="0" err="1">
                          <a:ln>
                            <a:noFill/>
                          </a:ln>
                          <a:solidFill>
                            <a:schemeClr val="tx2"/>
                          </a:solidFill>
                          <a:effectLst/>
                          <a:uLnTx/>
                          <a:uFillTx/>
                          <a:latin typeface="+mj-lt"/>
                          <a:ea typeface="+mn-ea"/>
                          <a:cs typeface="+mn-cs"/>
                        </a:rPr>
                        <a:t>Cryo</a:t>
                      </a:r>
                      <a:r>
                        <a:rPr kumimoji="0" lang="en-US" sz="1400" b="0" i="0" u="none" strike="noStrike" kern="1200" cap="none" spc="0" normalizeH="0" baseline="0" noProof="0" dirty="0">
                          <a:ln>
                            <a:noFill/>
                          </a:ln>
                          <a:solidFill>
                            <a:schemeClr val="tx2"/>
                          </a:solidFill>
                          <a:effectLst/>
                          <a:uLnTx/>
                          <a:uFillTx/>
                          <a:latin typeface="+mj-lt"/>
                          <a:ea typeface="+mn-ea"/>
                          <a:cs typeface="+mn-cs"/>
                        </a:rPr>
                        <a:t>/Concentrated Pellets, CO₂ Hop Extract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391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n-lt"/>
                          <a:ea typeface="+mn-ea"/>
                          <a:cs typeface="+mn-cs"/>
                        </a:rPr>
                        <a:t>T‑90 Pellets, </a:t>
                      </a:r>
                      <a:r>
                        <a:rPr kumimoji="0" lang="en-US" sz="1400" b="0" i="0" u="none" strike="noStrike" kern="1200" cap="none" spc="0" normalizeH="0" baseline="0" noProof="0" dirty="0" err="1">
                          <a:ln>
                            <a:noFill/>
                          </a:ln>
                          <a:solidFill>
                            <a:schemeClr val="tx2"/>
                          </a:solidFill>
                          <a:effectLst/>
                          <a:uLnTx/>
                          <a:uFillTx/>
                          <a:latin typeface="+mn-lt"/>
                          <a:ea typeface="+mn-ea"/>
                          <a:cs typeface="+mn-cs"/>
                        </a:rPr>
                        <a:t>Cryo</a:t>
                      </a:r>
                      <a:r>
                        <a:rPr kumimoji="0" lang="en-US" sz="1400" b="0" i="0" u="none" strike="noStrike" kern="1200" cap="none" spc="0" normalizeH="0" baseline="0" noProof="0" dirty="0">
                          <a:ln>
                            <a:noFill/>
                          </a:ln>
                          <a:solidFill>
                            <a:schemeClr val="tx2"/>
                          </a:solidFill>
                          <a:effectLst/>
                          <a:uLnTx/>
                          <a:uFillTx/>
                          <a:latin typeface="+mn-lt"/>
                          <a:ea typeface="+mn-ea"/>
                          <a:cs typeface="+mn-cs"/>
                        </a:rPr>
                        <a:t>/Concentrated Pellets, CO₂ Hop Extract, Cold Side Flowable Extract</a:t>
                      </a:r>
                    </a:p>
                    <a:p>
                      <a:pPr algn="ctr" fontAlgn="b">
                        <a:buNone/>
                      </a:pPr>
                      <a:endParaRPr lang="en-US" sz="1400" b="0" i="0" u="none" strike="noStrike" dirty="0">
                        <a:solidFill>
                          <a:schemeClr val="tx2"/>
                        </a:solidFill>
                        <a:effectLst/>
                        <a:latin typeface="+mn-lt"/>
                      </a:endParaRP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69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algn="ctr" fontAlgn="b">
                        <a:buNone/>
                      </a:pPr>
                      <a:r>
                        <a:rPr lang="en-US" sz="1400" b="0" i="0" u="none" strike="noStrike" dirty="0">
                          <a:solidFill>
                            <a:schemeClr val="tx2"/>
                          </a:solidFill>
                          <a:effectLst/>
                          <a:latin typeface="+mn-lt"/>
                        </a:rPr>
                        <a:t>T‑90 Pellets, </a:t>
                      </a:r>
                      <a:r>
                        <a:rPr lang="en-US" sz="1400" b="0" i="0" u="none" strike="noStrike" dirty="0" err="1">
                          <a:solidFill>
                            <a:schemeClr val="tx2"/>
                          </a:solidFill>
                          <a:effectLst/>
                          <a:latin typeface="+mn-lt"/>
                        </a:rPr>
                        <a:t>Cryo</a:t>
                      </a:r>
                      <a:r>
                        <a:rPr lang="en-US" sz="1400" b="0" i="0" u="none" strike="noStrike" dirty="0">
                          <a:solidFill>
                            <a:schemeClr val="tx2"/>
                          </a:solidFill>
                          <a:effectLst/>
                          <a:latin typeface="+mn-lt"/>
                        </a:rPr>
                        <a:t>/Concentrated Pellets, CO₂ Hop Extract, Hot Side Flowable Extract</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483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algn="ctr" fontAlgn="b">
                        <a:buNone/>
                      </a:pPr>
                      <a:r>
                        <a:rPr lang="en-US" sz="1400" b="0" i="0" u="none" strike="noStrike" dirty="0">
                          <a:solidFill>
                            <a:schemeClr val="tx2"/>
                          </a:solidFill>
                          <a:effectLst/>
                          <a:latin typeface="+mn-lt"/>
                        </a:rPr>
                        <a:t>T‑90 Pellets, </a:t>
                      </a:r>
                      <a:r>
                        <a:rPr lang="en-US" sz="1400" b="0" i="0" u="none" strike="noStrike" dirty="0" err="1">
                          <a:solidFill>
                            <a:schemeClr val="tx2"/>
                          </a:solidFill>
                          <a:effectLst/>
                          <a:latin typeface="+mn-lt"/>
                        </a:rPr>
                        <a:t>Cryo</a:t>
                      </a:r>
                      <a:r>
                        <a:rPr lang="en-US" sz="1400" b="0" i="0" u="none" strike="noStrike" dirty="0">
                          <a:solidFill>
                            <a:schemeClr val="tx2"/>
                          </a:solidFill>
                          <a:effectLst/>
                          <a:latin typeface="+mn-lt"/>
                        </a:rPr>
                        <a:t>/Concentrated Pellets, CO₂ Hop Extract, Hot Side Flowable Extract</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37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chemeClr val="tx2"/>
                          </a:solidFill>
                          <a:effectLst/>
                          <a:latin typeface="+mn-lt"/>
                        </a:rPr>
                        <a:t>T‑90 Pellets, </a:t>
                      </a:r>
                      <a:r>
                        <a:rPr lang="en-US" sz="1400" b="0" i="0" u="none" strike="noStrike" dirty="0" err="1">
                          <a:solidFill>
                            <a:schemeClr val="tx2"/>
                          </a:solidFill>
                          <a:effectLst/>
                          <a:latin typeface="+mn-lt"/>
                        </a:rPr>
                        <a:t>Cryo</a:t>
                      </a:r>
                      <a:r>
                        <a:rPr lang="en-US" sz="1400" b="0" i="0" u="none" strike="noStrike" dirty="0">
                          <a:solidFill>
                            <a:schemeClr val="tx2"/>
                          </a:solidFill>
                          <a:effectLst/>
                          <a:latin typeface="+mn-lt"/>
                        </a:rPr>
                        <a:t>/Concentrated Pellets, CO₂ Hop Extract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391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Bronze</a:t>
                      </a:r>
                    </a:p>
                  </a:txBody>
                  <a:tcPr>
                    <a:solidFill>
                      <a:schemeClr val="bg2"/>
                    </a:solidFill>
                  </a:tcPr>
                </a:tc>
                <a:tc>
                  <a:txBody>
                    <a:bodyPr/>
                    <a:lstStyle/>
                    <a:p>
                      <a:pPr algn="ctr" fontAlgn="b">
                        <a:buNone/>
                      </a:pPr>
                      <a:r>
                        <a:rPr lang="en-US" sz="1400" b="0" i="0" u="none" strike="noStrike" dirty="0">
                          <a:solidFill>
                            <a:schemeClr val="tx2"/>
                          </a:solidFill>
                          <a:effectLst/>
                          <a:latin typeface="+mj-lt"/>
                        </a:rPr>
                        <a:t>T‑90 Pellets, CO₂ Hop Extract, Hot Side Flowable Extract</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483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Bronze</a:t>
                      </a:r>
                    </a:p>
                  </a:txBody>
                  <a:tcPr>
                    <a:solidFill>
                      <a:schemeClr val="bg2"/>
                    </a:solidFill>
                  </a:tcPr>
                </a:tc>
                <a:tc>
                  <a:txBody>
                    <a:bodyPr/>
                    <a:lstStyle/>
                    <a:p>
                      <a:pPr algn="ctr" fontAlgn="b">
                        <a:buNone/>
                      </a:pPr>
                      <a:r>
                        <a:rPr lang="en-US" sz="1400" b="0" i="0" u="none" strike="noStrike" dirty="0">
                          <a:solidFill>
                            <a:schemeClr val="tx2"/>
                          </a:solidFill>
                          <a:effectLst/>
                          <a:latin typeface="+mn-lt"/>
                        </a:rPr>
                        <a:t>T‑90 Pellets, </a:t>
                      </a:r>
                      <a:r>
                        <a:rPr lang="en-US" sz="1400" b="0" i="0" u="none" strike="noStrike" dirty="0" err="1">
                          <a:solidFill>
                            <a:schemeClr val="tx2"/>
                          </a:solidFill>
                          <a:effectLst/>
                          <a:latin typeface="+mn-lt"/>
                        </a:rPr>
                        <a:t>Cryo</a:t>
                      </a:r>
                      <a:r>
                        <a:rPr lang="en-US" sz="1400" b="0" i="0" u="none" strike="noStrike" dirty="0">
                          <a:solidFill>
                            <a:schemeClr val="tx2"/>
                          </a:solidFill>
                          <a:effectLst/>
                          <a:latin typeface="+mn-lt"/>
                        </a:rPr>
                        <a:t>/Concentrated Pellets</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63293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Most Common Products</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dirty="0">
                          <a:solidFill>
                            <a:schemeClr val="accent2"/>
                          </a:solidFill>
                          <a:effectLst/>
                          <a:latin typeface="+mn-lt"/>
                        </a:rPr>
                        <a:t>T‑90 Pellets, </a:t>
                      </a:r>
                      <a:r>
                        <a:rPr lang="en-US" sz="2000" b="1" i="0" u="none" strike="noStrike" dirty="0" err="1">
                          <a:solidFill>
                            <a:schemeClr val="accent2"/>
                          </a:solidFill>
                          <a:effectLst/>
                          <a:latin typeface="+mn-lt"/>
                        </a:rPr>
                        <a:t>Cryo</a:t>
                      </a:r>
                      <a:r>
                        <a:rPr lang="en-US" sz="2000" b="1" i="0" u="none" strike="noStrike" dirty="0">
                          <a:solidFill>
                            <a:schemeClr val="accent2"/>
                          </a:solidFill>
                          <a:effectLst/>
                          <a:latin typeface="+mn-lt"/>
                        </a:rPr>
                        <a:t>/Concentrated Pellets, CO₂ Hop Extract, Hot Side Flowable Extract</a:t>
                      </a:r>
                      <a:endParaRPr kumimoji="0" lang="en-US" sz="2000" b="1" i="0" u="none" strike="noStrike" kern="1200" cap="none" spc="0" normalizeH="0" baseline="0" noProof="0" dirty="0">
                        <a:ln>
                          <a:noFill/>
                        </a:ln>
                        <a:solidFill>
                          <a:schemeClr val="accent2"/>
                        </a:solidFill>
                        <a:effectLst/>
                        <a:uLnTx/>
                        <a:uFillTx/>
                        <a:latin typeface="+mj-lt"/>
                        <a:ea typeface="+mn-ea"/>
                        <a:cs typeface="+mn-cs"/>
                      </a:endParaRP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4" name="Slide Number Placeholder 3">
            <a:extLst>
              <a:ext uri="{FF2B5EF4-FFF2-40B4-BE49-F238E27FC236}">
                <a16:creationId xmlns:a16="http://schemas.microsoft.com/office/drawing/2014/main" id="{6BBB4069-B0E7-0014-BE87-D4BA7CD8A515}"/>
              </a:ext>
            </a:extLst>
          </p:cNvPr>
          <p:cNvSpPr>
            <a:spLocks noGrp="1"/>
          </p:cNvSpPr>
          <p:nvPr>
            <p:ph type="sldNum" sz="quarter" idx="12"/>
          </p:nvPr>
        </p:nvSpPr>
        <p:spPr/>
        <p:txBody>
          <a:bodyPr/>
          <a:lstStyle/>
          <a:p>
            <a:fld id="{4FE89642-BFB8-4805-87A5-896CBA7AF180}" type="slidenum">
              <a:rPr lang="en-US" smtClean="0"/>
              <a:pPr/>
              <a:t>19</a:t>
            </a:fld>
            <a:endParaRPr lang="en-US"/>
          </a:p>
        </p:txBody>
      </p:sp>
      <p:sp>
        <p:nvSpPr>
          <p:cNvPr id="3" name="Footer Placeholder 2">
            <a:extLst>
              <a:ext uri="{FF2B5EF4-FFF2-40B4-BE49-F238E27FC236}">
                <a16:creationId xmlns:a16="http://schemas.microsoft.com/office/drawing/2014/main" id="{39AF2C2E-5AA3-5FAC-98FD-3128FE0CAA04}"/>
              </a:ext>
            </a:extLst>
          </p:cNvPr>
          <p:cNvSpPr>
            <a:spLocks noGrp="1"/>
          </p:cNvSpPr>
          <p:nvPr>
            <p:ph type="ftr" sz="quarter" idx="11"/>
          </p:nvPr>
        </p:nvSpPr>
        <p:spPr>
          <a:xfrm>
            <a:off x="3465576" y="6356350"/>
            <a:ext cx="8122140" cy="365125"/>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1205467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F3C101-6FC1-4308-91C0-3544019696AF}"/>
              </a:ext>
            </a:extLst>
          </p:cNvPr>
          <p:cNvSpPr>
            <a:spLocks noGrp="1"/>
          </p:cNvSpPr>
          <p:nvPr>
            <p:ph type="title"/>
          </p:nvPr>
        </p:nvSpPr>
        <p:spPr>
          <a:xfrm>
            <a:off x="357282" y="2637643"/>
            <a:ext cx="3342708" cy="1477183"/>
          </a:xfrm>
        </p:spPr>
        <p:txBody>
          <a:bodyPr anchor="ctr"/>
          <a:lstStyle/>
          <a:p>
            <a:pPr algn="ctr"/>
            <a:r>
              <a:rPr lang="en-US" sz="4800"/>
              <a:t>Agenda</a:t>
            </a:r>
            <a:r>
              <a:rPr lang="en-US"/>
              <a:t> </a:t>
            </a:r>
          </a:p>
        </p:txBody>
      </p:sp>
      <p:sp>
        <p:nvSpPr>
          <p:cNvPr id="2" name="Footer Placeholder 1">
            <a:extLst>
              <a:ext uri="{FF2B5EF4-FFF2-40B4-BE49-F238E27FC236}">
                <a16:creationId xmlns:a16="http://schemas.microsoft.com/office/drawing/2014/main" id="{6EF04E6F-0C29-499D-B690-C6B378A930F7}"/>
              </a:ext>
            </a:extLst>
          </p:cNvPr>
          <p:cNvSpPr>
            <a:spLocks noGrp="1"/>
          </p:cNvSpPr>
          <p:nvPr>
            <p:ph type="ftr" sz="quarter" idx="11"/>
          </p:nvPr>
        </p:nvSpPr>
        <p:spPr/>
        <p:txBody>
          <a:bodyPr/>
          <a:lstStyle/>
          <a:p>
            <a:endParaRPr lang="en-US">
              <a:solidFill>
                <a:schemeClr val="bg1"/>
              </a:solidFill>
            </a:endParaRPr>
          </a:p>
        </p:txBody>
      </p:sp>
      <p:sp>
        <p:nvSpPr>
          <p:cNvPr id="3" name="Slide Number Placeholder 2">
            <a:extLst>
              <a:ext uri="{FF2B5EF4-FFF2-40B4-BE49-F238E27FC236}">
                <a16:creationId xmlns:a16="http://schemas.microsoft.com/office/drawing/2014/main" id="{4B5BFF03-0A6C-4123-B251-1F0C69B0E043}"/>
              </a:ext>
            </a:extLst>
          </p:cNvPr>
          <p:cNvSpPr>
            <a:spLocks noGrp="1"/>
          </p:cNvSpPr>
          <p:nvPr>
            <p:ph type="sldNum" sz="quarter" idx="12"/>
          </p:nvPr>
        </p:nvSpPr>
        <p:spPr/>
        <p:txBody>
          <a:bodyPr/>
          <a:lstStyle/>
          <a:p>
            <a:fld id="{4FE89642-BFB8-4805-87A5-896CBA7AF180}" type="slidenum">
              <a:rPr lang="en-US" smtClean="0"/>
              <a:t>2</a:t>
            </a:fld>
            <a:endParaRPr lang="en-US"/>
          </a:p>
        </p:txBody>
      </p:sp>
      <p:sp>
        <p:nvSpPr>
          <p:cNvPr id="9" name="Oval 8">
            <a:extLst>
              <a:ext uri="{FF2B5EF4-FFF2-40B4-BE49-F238E27FC236}">
                <a16:creationId xmlns:a16="http://schemas.microsoft.com/office/drawing/2014/main" id="{5D25EC57-44A6-42FF-B187-5BD0307E60D1}"/>
              </a:ext>
            </a:extLst>
          </p:cNvPr>
          <p:cNvSpPr/>
          <p:nvPr/>
        </p:nvSpPr>
        <p:spPr>
          <a:xfrm>
            <a:off x="4456942" y="1077903"/>
            <a:ext cx="962846" cy="962846"/>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mj-lt"/>
                <a:ea typeface="League Spartan" charset="0"/>
                <a:cs typeface="Poppins" pitchFamily="2" charset="77"/>
              </a:rPr>
              <a:t>1</a:t>
            </a:r>
          </a:p>
        </p:txBody>
      </p:sp>
      <p:grpSp>
        <p:nvGrpSpPr>
          <p:cNvPr id="17" name="Group 16">
            <a:extLst>
              <a:ext uri="{FF2B5EF4-FFF2-40B4-BE49-F238E27FC236}">
                <a16:creationId xmlns:a16="http://schemas.microsoft.com/office/drawing/2014/main" id="{2A58D461-772B-4239-98D9-D19EC459F80C}"/>
              </a:ext>
            </a:extLst>
          </p:cNvPr>
          <p:cNvGrpSpPr/>
          <p:nvPr/>
        </p:nvGrpSpPr>
        <p:grpSpPr>
          <a:xfrm>
            <a:off x="5558997" y="1250725"/>
            <a:ext cx="3521051" cy="564832"/>
            <a:chOff x="7586239" y="1126834"/>
            <a:chExt cx="8267338" cy="1326211"/>
          </a:xfrm>
        </p:grpSpPr>
        <p:sp>
          <p:nvSpPr>
            <p:cNvPr id="13" name="TextBox 12">
              <a:extLst>
                <a:ext uri="{FF2B5EF4-FFF2-40B4-BE49-F238E27FC236}">
                  <a16:creationId xmlns:a16="http://schemas.microsoft.com/office/drawing/2014/main" id="{BFEFDB7F-8C79-468C-B44D-A7F696DBADC6}"/>
                </a:ext>
              </a:extLst>
            </p:cNvPr>
            <p:cNvSpPr txBox="1"/>
            <p:nvPr/>
          </p:nvSpPr>
          <p:spPr>
            <a:xfrm>
              <a:off x="7586239" y="1126834"/>
              <a:ext cx="6986386" cy="794916"/>
            </a:xfrm>
            <a:prstGeom prst="rect">
              <a:avLst/>
            </a:prstGeom>
            <a:noFill/>
          </p:spPr>
          <p:txBody>
            <a:bodyPr wrap="none" rtlCol="0" anchor="b" anchorCtr="0">
              <a:spAutoFit/>
            </a:bodyPr>
            <a:lstStyle/>
            <a:p>
              <a:r>
                <a:rPr lang="en-US" sz="1600" b="1" dirty="0">
                  <a:solidFill>
                    <a:schemeClr val="bg1"/>
                  </a:solidFill>
                  <a:latin typeface="+mj-lt"/>
                  <a:ea typeface="League Spartan" charset="0"/>
                  <a:cs typeface="Poppins" pitchFamily="2" charset="77"/>
                </a:rPr>
                <a:t>Classic West Coast IPA  </a:t>
              </a:r>
            </a:p>
          </p:txBody>
        </p:sp>
        <p:sp>
          <p:nvSpPr>
            <p:cNvPr id="14" name="Subtitle 2">
              <a:extLst>
                <a:ext uri="{FF2B5EF4-FFF2-40B4-BE49-F238E27FC236}">
                  <a16:creationId xmlns:a16="http://schemas.microsoft.com/office/drawing/2014/main" id="{306658C2-F3F4-41E7-8B24-7304FDE1CE7B}"/>
                </a:ext>
              </a:extLst>
            </p:cNvPr>
            <p:cNvSpPr txBox="1">
              <a:spLocks/>
            </p:cNvSpPr>
            <p:nvPr/>
          </p:nvSpPr>
          <p:spPr>
            <a:xfrm>
              <a:off x="7631405" y="1802658"/>
              <a:ext cx="8222172" cy="65038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endParaRPr lang="en-US" sz="1200" dirty="0">
                <a:solidFill>
                  <a:schemeClr val="bg1"/>
                </a:solidFill>
                <a:latin typeface="+mj-lt"/>
                <a:ea typeface="Lato Light" panose="020F0502020204030203" pitchFamily="34" charset="0"/>
                <a:cs typeface="Mukta ExtraLight" panose="020B0000000000000000" pitchFamily="34" charset="77"/>
              </a:endParaRPr>
            </a:p>
          </p:txBody>
        </p:sp>
      </p:grpSp>
      <p:sp>
        <p:nvSpPr>
          <p:cNvPr id="19" name="Oval 18">
            <a:extLst>
              <a:ext uri="{FF2B5EF4-FFF2-40B4-BE49-F238E27FC236}">
                <a16:creationId xmlns:a16="http://schemas.microsoft.com/office/drawing/2014/main" id="{8B941D3B-FEE2-473A-A849-4A2564D7BA93}"/>
              </a:ext>
            </a:extLst>
          </p:cNvPr>
          <p:cNvSpPr/>
          <p:nvPr/>
        </p:nvSpPr>
        <p:spPr>
          <a:xfrm>
            <a:off x="4456942" y="2295331"/>
            <a:ext cx="962846" cy="962846"/>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mj-lt"/>
                <a:ea typeface="League Spartan" charset="0"/>
                <a:cs typeface="Poppins" pitchFamily="2" charset="77"/>
              </a:rPr>
              <a:t>2</a:t>
            </a:r>
          </a:p>
        </p:txBody>
      </p:sp>
      <p:sp>
        <p:nvSpPr>
          <p:cNvPr id="20" name="Oval 19">
            <a:extLst>
              <a:ext uri="{FF2B5EF4-FFF2-40B4-BE49-F238E27FC236}">
                <a16:creationId xmlns:a16="http://schemas.microsoft.com/office/drawing/2014/main" id="{2C9F5780-B48F-4FA3-9AF2-F410786C172D}"/>
              </a:ext>
            </a:extLst>
          </p:cNvPr>
          <p:cNvSpPr/>
          <p:nvPr/>
        </p:nvSpPr>
        <p:spPr>
          <a:xfrm>
            <a:off x="4456942" y="3512759"/>
            <a:ext cx="962846" cy="962846"/>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mj-lt"/>
                <a:ea typeface="League Spartan" charset="0"/>
                <a:cs typeface="Poppins" pitchFamily="2" charset="77"/>
              </a:rPr>
              <a:t>3</a:t>
            </a:r>
          </a:p>
        </p:txBody>
      </p:sp>
      <p:sp>
        <p:nvSpPr>
          <p:cNvPr id="21" name="Oval 20">
            <a:extLst>
              <a:ext uri="{FF2B5EF4-FFF2-40B4-BE49-F238E27FC236}">
                <a16:creationId xmlns:a16="http://schemas.microsoft.com/office/drawing/2014/main" id="{7F2A12E5-04FC-440F-915A-B5BA74AEEA63}"/>
              </a:ext>
            </a:extLst>
          </p:cNvPr>
          <p:cNvSpPr/>
          <p:nvPr/>
        </p:nvSpPr>
        <p:spPr>
          <a:xfrm>
            <a:off x="4456942" y="4730187"/>
            <a:ext cx="962846" cy="962846"/>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mj-lt"/>
                <a:ea typeface="League Spartan" charset="0"/>
                <a:cs typeface="Poppins" pitchFamily="2" charset="77"/>
              </a:rPr>
              <a:t>4</a:t>
            </a:r>
          </a:p>
        </p:txBody>
      </p:sp>
      <p:grpSp>
        <p:nvGrpSpPr>
          <p:cNvPr id="22" name="Group 21">
            <a:extLst>
              <a:ext uri="{FF2B5EF4-FFF2-40B4-BE49-F238E27FC236}">
                <a16:creationId xmlns:a16="http://schemas.microsoft.com/office/drawing/2014/main" id="{A3FAE1AD-FEF1-4908-80D3-0F1C9423218F}"/>
              </a:ext>
            </a:extLst>
          </p:cNvPr>
          <p:cNvGrpSpPr/>
          <p:nvPr/>
        </p:nvGrpSpPr>
        <p:grpSpPr>
          <a:xfrm>
            <a:off x="5578233" y="2529708"/>
            <a:ext cx="3501815" cy="528489"/>
            <a:chOff x="7631405" y="1212166"/>
            <a:chExt cx="8222172" cy="1240879"/>
          </a:xfrm>
        </p:grpSpPr>
        <p:sp>
          <p:nvSpPr>
            <p:cNvPr id="23" name="TextBox 22">
              <a:extLst>
                <a:ext uri="{FF2B5EF4-FFF2-40B4-BE49-F238E27FC236}">
                  <a16:creationId xmlns:a16="http://schemas.microsoft.com/office/drawing/2014/main" id="{EA76D1FF-1101-4431-BFFE-C6CAA2F50E03}"/>
                </a:ext>
              </a:extLst>
            </p:cNvPr>
            <p:cNvSpPr txBox="1"/>
            <p:nvPr/>
          </p:nvSpPr>
          <p:spPr>
            <a:xfrm>
              <a:off x="7631405" y="1212166"/>
              <a:ext cx="6824540" cy="794916"/>
            </a:xfrm>
            <a:prstGeom prst="rect">
              <a:avLst/>
            </a:prstGeom>
            <a:noFill/>
          </p:spPr>
          <p:txBody>
            <a:bodyPr wrap="none" rtlCol="0" anchor="b" anchorCtr="0">
              <a:spAutoFit/>
            </a:bodyPr>
            <a:lstStyle/>
            <a:p>
              <a:r>
                <a:rPr lang="en-US" sz="1600" b="1" dirty="0">
                  <a:solidFill>
                    <a:schemeClr val="bg1"/>
                  </a:solidFill>
                  <a:latin typeface="+mj-lt"/>
                  <a:ea typeface="League Spartan" charset="0"/>
                  <a:cs typeface="Poppins" pitchFamily="2" charset="77"/>
                </a:rPr>
                <a:t>Modern West Coast IPA</a:t>
              </a:r>
            </a:p>
          </p:txBody>
        </p:sp>
        <p:sp>
          <p:nvSpPr>
            <p:cNvPr id="24" name="Subtitle 2">
              <a:extLst>
                <a:ext uri="{FF2B5EF4-FFF2-40B4-BE49-F238E27FC236}">
                  <a16:creationId xmlns:a16="http://schemas.microsoft.com/office/drawing/2014/main" id="{348C0C90-A48A-417A-AC3F-E857D642C4C3}"/>
                </a:ext>
              </a:extLst>
            </p:cNvPr>
            <p:cNvSpPr txBox="1">
              <a:spLocks/>
            </p:cNvSpPr>
            <p:nvPr/>
          </p:nvSpPr>
          <p:spPr>
            <a:xfrm>
              <a:off x="7631405" y="1802658"/>
              <a:ext cx="8222172" cy="65038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endParaRPr lang="en-US" sz="1200" dirty="0">
                <a:solidFill>
                  <a:schemeClr val="bg1"/>
                </a:solidFill>
                <a:latin typeface="+mj-lt"/>
                <a:ea typeface="Lato Light" panose="020F0502020204030203" pitchFamily="34" charset="0"/>
                <a:cs typeface="Mukta ExtraLight" panose="020B0000000000000000" pitchFamily="34" charset="77"/>
              </a:endParaRPr>
            </a:p>
          </p:txBody>
        </p:sp>
      </p:grpSp>
      <p:grpSp>
        <p:nvGrpSpPr>
          <p:cNvPr id="25" name="Group 24">
            <a:extLst>
              <a:ext uri="{FF2B5EF4-FFF2-40B4-BE49-F238E27FC236}">
                <a16:creationId xmlns:a16="http://schemas.microsoft.com/office/drawing/2014/main" id="{49E51B44-6A65-430D-B969-3475ACBB9C6A}"/>
              </a:ext>
            </a:extLst>
          </p:cNvPr>
          <p:cNvGrpSpPr/>
          <p:nvPr/>
        </p:nvGrpSpPr>
        <p:grpSpPr>
          <a:xfrm>
            <a:off x="5578233" y="3712739"/>
            <a:ext cx="6532558" cy="562886"/>
            <a:chOff x="7631405" y="1131403"/>
            <a:chExt cx="15338275" cy="1321642"/>
          </a:xfrm>
        </p:grpSpPr>
        <p:sp>
          <p:nvSpPr>
            <p:cNvPr id="26" name="TextBox 25">
              <a:extLst>
                <a:ext uri="{FF2B5EF4-FFF2-40B4-BE49-F238E27FC236}">
                  <a16:creationId xmlns:a16="http://schemas.microsoft.com/office/drawing/2014/main" id="{0D9A6602-8E65-46E8-8C81-381C8A3659FD}"/>
                </a:ext>
              </a:extLst>
            </p:cNvPr>
            <p:cNvSpPr txBox="1"/>
            <p:nvPr/>
          </p:nvSpPr>
          <p:spPr>
            <a:xfrm>
              <a:off x="7631405" y="1131403"/>
              <a:ext cx="15338275" cy="794916"/>
            </a:xfrm>
            <a:prstGeom prst="rect">
              <a:avLst/>
            </a:prstGeom>
            <a:noFill/>
          </p:spPr>
          <p:txBody>
            <a:bodyPr wrap="none" rtlCol="0" anchor="b" anchorCtr="0">
              <a:spAutoFit/>
            </a:bodyPr>
            <a:lstStyle/>
            <a:p>
              <a:r>
                <a:rPr lang="en-US" sz="1600" b="1" dirty="0">
                  <a:solidFill>
                    <a:schemeClr val="bg1"/>
                  </a:solidFill>
                  <a:latin typeface="+mj-lt"/>
                  <a:ea typeface="League Spartan" charset="0"/>
                  <a:cs typeface="Poppins" pitchFamily="2" charset="77"/>
                </a:rPr>
                <a:t>Award Winning Modern West Coast IPA Survey Results</a:t>
              </a:r>
            </a:p>
          </p:txBody>
        </p:sp>
        <p:sp>
          <p:nvSpPr>
            <p:cNvPr id="27" name="Subtitle 2">
              <a:extLst>
                <a:ext uri="{FF2B5EF4-FFF2-40B4-BE49-F238E27FC236}">
                  <a16:creationId xmlns:a16="http://schemas.microsoft.com/office/drawing/2014/main" id="{0018E1CF-321F-41A0-ADFD-2685E6756518}"/>
                </a:ext>
              </a:extLst>
            </p:cNvPr>
            <p:cNvSpPr txBox="1">
              <a:spLocks/>
            </p:cNvSpPr>
            <p:nvPr/>
          </p:nvSpPr>
          <p:spPr>
            <a:xfrm>
              <a:off x="7631405" y="1802658"/>
              <a:ext cx="8222172" cy="65038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endParaRPr lang="en-US" sz="1200" dirty="0">
                <a:solidFill>
                  <a:schemeClr val="bg1"/>
                </a:solidFill>
                <a:latin typeface="+mj-lt"/>
                <a:ea typeface="Lato Light" panose="020F0502020204030203" pitchFamily="34" charset="0"/>
                <a:cs typeface="Mukta ExtraLight" panose="020B0000000000000000" pitchFamily="34" charset="77"/>
              </a:endParaRPr>
            </a:p>
          </p:txBody>
        </p:sp>
      </p:grpSp>
      <p:grpSp>
        <p:nvGrpSpPr>
          <p:cNvPr id="28" name="Group 27">
            <a:extLst>
              <a:ext uri="{FF2B5EF4-FFF2-40B4-BE49-F238E27FC236}">
                <a16:creationId xmlns:a16="http://schemas.microsoft.com/office/drawing/2014/main" id="{A66C5862-3395-4A8A-B9B9-A07F03F7691F}"/>
              </a:ext>
            </a:extLst>
          </p:cNvPr>
          <p:cNvGrpSpPr/>
          <p:nvPr/>
        </p:nvGrpSpPr>
        <p:grpSpPr>
          <a:xfrm>
            <a:off x="5578233" y="4930167"/>
            <a:ext cx="3501815" cy="562886"/>
            <a:chOff x="7631405" y="1131403"/>
            <a:chExt cx="8222172" cy="1321642"/>
          </a:xfrm>
        </p:grpSpPr>
        <p:sp>
          <p:nvSpPr>
            <p:cNvPr id="29" name="TextBox 28">
              <a:extLst>
                <a:ext uri="{FF2B5EF4-FFF2-40B4-BE49-F238E27FC236}">
                  <a16:creationId xmlns:a16="http://schemas.microsoft.com/office/drawing/2014/main" id="{D86AE012-4B18-4E58-87DD-BA4C52764436}"/>
                </a:ext>
              </a:extLst>
            </p:cNvPr>
            <p:cNvSpPr txBox="1"/>
            <p:nvPr/>
          </p:nvSpPr>
          <p:spPr>
            <a:xfrm>
              <a:off x="7631405" y="1131403"/>
              <a:ext cx="6534727" cy="794916"/>
            </a:xfrm>
            <a:prstGeom prst="rect">
              <a:avLst/>
            </a:prstGeom>
            <a:noFill/>
          </p:spPr>
          <p:txBody>
            <a:bodyPr wrap="none" rtlCol="0" anchor="b" anchorCtr="0">
              <a:spAutoFit/>
            </a:bodyPr>
            <a:lstStyle/>
            <a:p>
              <a:r>
                <a:rPr lang="en-US" sz="1600" b="1" dirty="0">
                  <a:solidFill>
                    <a:schemeClr val="bg1"/>
                  </a:solidFill>
                  <a:latin typeface="+mj-lt"/>
                  <a:ea typeface="League Spartan" charset="0"/>
                  <a:cs typeface="Poppins" pitchFamily="2" charset="77"/>
                </a:rPr>
                <a:t>Putting It All Together</a:t>
              </a:r>
            </a:p>
          </p:txBody>
        </p:sp>
        <p:sp>
          <p:nvSpPr>
            <p:cNvPr id="30" name="Subtitle 2">
              <a:extLst>
                <a:ext uri="{FF2B5EF4-FFF2-40B4-BE49-F238E27FC236}">
                  <a16:creationId xmlns:a16="http://schemas.microsoft.com/office/drawing/2014/main" id="{D74225C2-FA1B-45BC-8531-32F24EA2188C}"/>
                </a:ext>
              </a:extLst>
            </p:cNvPr>
            <p:cNvSpPr txBox="1">
              <a:spLocks/>
            </p:cNvSpPr>
            <p:nvPr/>
          </p:nvSpPr>
          <p:spPr>
            <a:xfrm>
              <a:off x="7631405" y="1802658"/>
              <a:ext cx="8222172" cy="65038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endParaRPr lang="en-US" sz="1200" dirty="0">
                <a:solidFill>
                  <a:schemeClr val="bg1"/>
                </a:solidFill>
                <a:latin typeface="+mj-lt"/>
                <a:ea typeface="Lato Light" panose="020F0502020204030203" pitchFamily="34" charset="0"/>
                <a:cs typeface="Mukta ExtraLight" panose="020B0000000000000000" pitchFamily="34" charset="77"/>
              </a:endParaRPr>
            </a:p>
          </p:txBody>
        </p:sp>
      </p:grpSp>
    </p:spTree>
    <p:extLst>
      <p:ext uri="{BB962C8B-B14F-4D97-AF65-F5344CB8AC3E}">
        <p14:creationId xmlns:p14="http://schemas.microsoft.com/office/powerpoint/2010/main" val="259127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926B2-504B-794A-AE1D-4EB06AA0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DB4CE-81B8-DF45-C59E-BBEF2D62888E}"/>
              </a:ext>
            </a:extLst>
          </p:cNvPr>
          <p:cNvSpPr>
            <a:spLocks noGrp="1"/>
          </p:cNvSpPr>
          <p:nvPr>
            <p:ph type="title"/>
          </p:nvPr>
        </p:nvSpPr>
        <p:spPr>
          <a:xfrm>
            <a:off x="478395" y="244551"/>
            <a:ext cx="11348249" cy="432105"/>
          </a:xfrm>
        </p:spPr>
        <p:txBody>
          <a:bodyPr>
            <a:noAutofit/>
          </a:bodyPr>
          <a:lstStyle/>
          <a:p>
            <a:pPr algn="ctr"/>
            <a:r>
              <a:rPr lang="en-US" sz="2400" dirty="0"/>
              <a:t>West Coast-Style IPA Winner Hopping Amounts/ Timing</a:t>
            </a:r>
          </a:p>
        </p:txBody>
      </p:sp>
      <p:graphicFrame>
        <p:nvGraphicFramePr>
          <p:cNvPr id="9" name="Table 9">
            <a:extLst>
              <a:ext uri="{FF2B5EF4-FFF2-40B4-BE49-F238E27FC236}">
                <a16:creationId xmlns:a16="http://schemas.microsoft.com/office/drawing/2014/main" id="{F2DC6AA0-D464-0CE0-074D-7BFF154D7FE9}"/>
              </a:ext>
            </a:extLst>
          </p:cNvPr>
          <p:cNvGraphicFramePr>
            <a:graphicFrameLocks noGrp="1"/>
          </p:cNvGraphicFramePr>
          <p:nvPr>
            <p:ph idx="1"/>
            <p:extLst>
              <p:ext uri="{D42A27DB-BD31-4B8C-83A1-F6EECF244321}">
                <p14:modId xmlns:p14="http://schemas.microsoft.com/office/powerpoint/2010/main" val="1890167566"/>
              </p:ext>
            </p:extLst>
          </p:nvPr>
        </p:nvGraphicFramePr>
        <p:xfrm>
          <a:off x="658758" y="844863"/>
          <a:ext cx="10874483" cy="5218189"/>
        </p:xfrm>
        <a:graphic>
          <a:graphicData uri="http://schemas.openxmlformats.org/drawingml/2006/table">
            <a:tbl>
              <a:tblPr firstRow="1" bandRow="1">
                <a:tableStyleId>{5C22544A-7EE6-4342-B048-85BDC9FD1C3A}</a:tableStyleId>
              </a:tblPr>
              <a:tblGrid>
                <a:gridCol w="2889361">
                  <a:extLst>
                    <a:ext uri="{9D8B030D-6E8A-4147-A177-3AD203B41FA5}">
                      <a16:colId xmlns:a16="http://schemas.microsoft.com/office/drawing/2014/main" val="1479690024"/>
                    </a:ext>
                  </a:extLst>
                </a:gridCol>
                <a:gridCol w="1622080">
                  <a:extLst>
                    <a:ext uri="{9D8B030D-6E8A-4147-A177-3AD203B41FA5}">
                      <a16:colId xmlns:a16="http://schemas.microsoft.com/office/drawing/2014/main" val="1002301810"/>
                    </a:ext>
                  </a:extLst>
                </a:gridCol>
                <a:gridCol w="1522414">
                  <a:extLst>
                    <a:ext uri="{9D8B030D-6E8A-4147-A177-3AD203B41FA5}">
                      <a16:colId xmlns:a16="http://schemas.microsoft.com/office/drawing/2014/main" val="3348693199"/>
                    </a:ext>
                  </a:extLst>
                </a:gridCol>
                <a:gridCol w="1321175">
                  <a:extLst>
                    <a:ext uri="{9D8B030D-6E8A-4147-A177-3AD203B41FA5}">
                      <a16:colId xmlns:a16="http://schemas.microsoft.com/office/drawing/2014/main" val="1556311659"/>
                    </a:ext>
                  </a:extLst>
                </a:gridCol>
                <a:gridCol w="1419009">
                  <a:extLst>
                    <a:ext uri="{9D8B030D-6E8A-4147-A177-3AD203B41FA5}">
                      <a16:colId xmlns:a16="http://schemas.microsoft.com/office/drawing/2014/main" val="2228212058"/>
                    </a:ext>
                  </a:extLst>
                </a:gridCol>
                <a:gridCol w="2100444">
                  <a:extLst>
                    <a:ext uri="{9D8B030D-6E8A-4147-A177-3AD203B41FA5}">
                      <a16:colId xmlns:a16="http://schemas.microsoft.com/office/drawing/2014/main" val="308486413"/>
                    </a:ext>
                  </a:extLst>
                </a:gridCol>
              </a:tblGrid>
              <a:tr h="718761">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WP #/ BBL</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DH #/BBL</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Total #/BBL</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Cool WP?</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DH During Fermentation?</a:t>
                      </a:r>
                    </a:p>
                  </a:txBody>
                  <a:tcPr>
                    <a:solidFill>
                      <a:schemeClr val="tx2"/>
                    </a:solidFill>
                  </a:tcPr>
                </a:tc>
                <a:extLst>
                  <a:ext uri="{0D108BD9-81ED-4DB2-BD59-A6C34878D82A}">
                    <a16:rowId xmlns:a16="http://schemas.microsoft.com/office/drawing/2014/main" val="2572828508"/>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6.0+</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0-1.0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0-1.0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1.0-2.0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3.0-5.0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1.0-2.0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5.0-6.0+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373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1.0-2.0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2.0-3.0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3.0-5.0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5157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Bronze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0-1.0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3.0-4.0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3.0-5.0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5157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AVERAGE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1.0+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4.0+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Yes</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No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4" name="Slide Number Placeholder 3">
            <a:extLst>
              <a:ext uri="{FF2B5EF4-FFF2-40B4-BE49-F238E27FC236}">
                <a16:creationId xmlns:a16="http://schemas.microsoft.com/office/drawing/2014/main" id="{787D1DC3-1824-6517-91EB-9991FE7F1780}"/>
              </a:ext>
            </a:extLst>
          </p:cNvPr>
          <p:cNvSpPr>
            <a:spLocks noGrp="1"/>
          </p:cNvSpPr>
          <p:nvPr>
            <p:ph type="sldNum" sz="quarter" idx="12"/>
          </p:nvPr>
        </p:nvSpPr>
        <p:spPr/>
        <p:txBody>
          <a:bodyPr/>
          <a:lstStyle/>
          <a:p>
            <a:fld id="{4FE89642-BFB8-4805-87A5-896CBA7AF180}" type="slidenum">
              <a:rPr lang="en-US" smtClean="0"/>
              <a:pPr/>
              <a:t>20</a:t>
            </a:fld>
            <a:endParaRPr lang="en-US"/>
          </a:p>
        </p:txBody>
      </p:sp>
      <p:sp>
        <p:nvSpPr>
          <p:cNvPr id="5" name="Footer Placeholder 2">
            <a:extLst>
              <a:ext uri="{FF2B5EF4-FFF2-40B4-BE49-F238E27FC236}">
                <a16:creationId xmlns:a16="http://schemas.microsoft.com/office/drawing/2014/main" id="{B870E2F1-7E63-FAA2-9039-FC08618683FE}"/>
              </a:ext>
            </a:extLst>
          </p:cNvPr>
          <p:cNvSpPr>
            <a:spLocks noGrp="1"/>
          </p:cNvSpPr>
          <p:nvPr>
            <p:ph type="ftr" sz="quarter" idx="11"/>
          </p:nvPr>
        </p:nvSpPr>
        <p:spPr>
          <a:xfrm>
            <a:off x="3611880" y="6356350"/>
            <a:ext cx="7975283" cy="365125"/>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1568426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B6D4A-B18D-530D-27F1-0EBD9C0D6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129E9-E714-B833-A248-1C49F2D83270}"/>
              </a:ext>
            </a:extLst>
          </p:cNvPr>
          <p:cNvSpPr>
            <a:spLocks noGrp="1"/>
          </p:cNvSpPr>
          <p:nvPr>
            <p:ph type="title"/>
          </p:nvPr>
        </p:nvSpPr>
        <p:spPr/>
        <p:txBody>
          <a:bodyPr/>
          <a:lstStyle/>
          <a:p>
            <a:pPr algn="ctr"/>
            <a:r>
              <a:rPr lang="en-US" dirty="0"/>
              <a:t>West Coast-Style IPA Winner Process Aids</a:t>
            </a:r>
          </a:p>
        </p:txBody>
      </p:sp>
      <p:graphicFrame>
        <p:nvGraphicFramePr>
          <p:cNvPr id="9" name="Table 9">
            <a:extLst>
              <a:ext uri="{FF2B5EF4-FFF2-40B4-BE49-F238E27FC236}">
                <a16:creationId xmlns:a16="http://schemas.microsoft.com/office/drawing/2014/main" id="{BDD31369-81A0-73DD-44E1-8350A0652373}"/>
              </a:ext>
            </a:extLst>
          </p:cNvPr>
          <p:cNvGraphicFramePr>
            <a:graphicFrameLocks noGrp="1"/>
          </p:cNvGraphicFramePr>
          <p:nvPr>
            <p:ph idx="1"/>
            <p:extLst>
              <p:ext uri="{D42A27DB-BD31-4B8C-83A1-F6EECF244321}">
                <p14:modId xmlns:p14="http://schemas.microsoft.com/office/powerpoint/2010/main" val="1542821535"/>
              </p:ext>
            </p:extLst>
          </p:nvPr>
        </p:nvGraphicFramePr>
        <p:xfrm>
          <a:off x="157162" y="1046404"/>
          <a:ext cx="11669482" cy="5567046"/>
        </p:xfrm>
        <a:graphic>
          <a:graphicData uri="http://schemas.openxmlformats.org/drawingml/2006/table">
            <a:tbl>
              <a:tblPr firstRow="1" bandRow="1">
                <a:tableStyleId>{5C22544A-7EE6-4342-B048-85BDC9FD1C3A}</a:tableStyleId>
              </a:tblPr>
              <a:tblGrid>
                <a:gridCol w="2492905">
                  <a:extLst>
                    <a:ext uri="{9D8B030D-6E8A-4147-A177-3AD203B41FA5}">
                      <a16:colId xmlns:a16="http://schemas.microsoft.com/office/drawing/2014/main" val="1479690024"/>
                    </a:ext>
                  </a:extLst>
                </a:gridCol>
                <a:gridCol w="9176577">
                  <a:extLst>
                    <a:ext uri="{9D8B030D-6E8A-4147-A177-3AD203B41FA5}">
                      <a16:colId xmlns:a16="http://schemas.microsoft.com/office/drawing/2014/main" val="1002301810"/>
                    </a:ext>
                  </a:extLst>
                </a:gridCol>
              </a:tblGrid>
              <a:tr h="640222">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Process Aids</a:t>
                      </a:r>
                    </a:p>
                  </a:txBody>
                  <a:tcPr>
                    <a:solidFill>
                      <a:schemeClr val="accent3"/>
                    </a:solidFill>
                  </a:tcPr>
                </a:tc>
                <a:extLst>
                  <a:ext uri="{0D108BD9-81ED-4DB2-BD59-A6C34878D82A}">
                    <a16:rowId xmlns:a16="http://schemas.microsoft.com/office/drawing/2014/main" val="2572828508"/>
                  </a:ext>
                </a:extLst>
              </a:tr>
              <a:tr h="537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nchor="ctr">
                    <a:solidFill>
                      <a:schemeClr val="bg2"/>
                    </a:solidFill>
                  </a:tcPr>
                </a:tc>
                <a:tc>
                  <a:txBody>
                    <a:bodyPr/>
                    <a:lstStyle/>
                    <a:p>
                      <a:pPr algn="ctr">
                        <a:buNone/>
                      </a:pPr>
                      <a:r>
                        <a:rPr lang="en-US" sz="1400" dirty="0">
                          <a:solidFill>
                            <a:schemeClr val="tx2"/>
                          </a:solidFill>
                        </a:rPr>
                        <a:t>Yeast Nutrient, Beta Glucan Reducing Enzyme, Diacetyl Reducing Enzyme, Anti‑Foam, Kettle Fining, Clarity Fining, Water Treatment Salts, pH Adjustment (Acids)</a:t>
                      </a:r>
                    </a:p>
                  </a:txBody>
                  <a:tcPr anchor="ct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4981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algn="ctr" fontAlgn="b">
                        <a:buNone/>
                      </a:pPr>
                      <a:r>
                        <a:rPr lang="en-US" sz="1400" b="0" i="0" u="none" strike="noStrike" dirty="0">
                          <a:solidFill>
                            <a:schemeClr val="tx2"/>
                          </a:solidFill>
                          <a:effectLst/>
                          <a:latin typeface="+mn-lt"/>
                        </a:rPr>
                        <a:t>Yeast Nutrient, Diacetyl Reducing Enzyme, Anti‑Foam, Kettle Fining, Clarity Fining, pH Adjustment (Acids)</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4059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algn="ctr" fontAlgn="b">
                        <a:buNone/>
                      </a:pPr>
                      <a:r>
                        <a:rPr lang="en-US" sz="1400" b="0" i="0" u="none" strike="noStrike" dirty="0">
                          <a:solidFill>
                            <a:schemeClr val="tx2"/>
                          </a:solidFill>
                          <a:effectLst/>
                          <a:latin typeface="+mn-lt"/>
                        </a:rPr>
                        <a:t>Diacetyl Reducing Enzyme, Anti‑Foam, Kettle Fining, Water Treatment Salts, pH Adjustment (Acids)</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981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algn="ctr" fontAlgn="b">
                        <a:buNone/>
                      </a:pPr>
                      <a:r>
                        <a:rPr lang="en-US" sz="1400" b="0" i="0" u="none" strike="noStrike" dirty="0">
                          <a:solidFill>
                            <a:schemeClr val="tx2"/>
                          </a:solidFill>
                          <a:effectLst/>
                          <a:latin typeface="+mn-lt"/>
                        </a:rPr>
                        <a:t>Yeast Nutrient, Diacetyl Reducing Enzyme, Anti‑Foam, Kettle Fining, Water Treatment Salts, pH Adjustment (Acids)</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50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algn="ctr" fontAlgn="b">
                        <a:buNone/>
                      </a:pPr>
                      <a:r>
                        <a:rPr lang="en-US" sz="1400" b="0" i="0" u="none" strike="noStrike" dirty="0">
                          <a:solidFill>
                            <a:schemeClr val="tx2"/>
                          </a:solidFill>
                          <a:effectLst/>
                          <a:latin typeface="+mn-lt"/>
                        </a:rPr>
                        <a:t>pH Adjustment (Acids), Water Treatment Salts, Clarity Fining, Yeast Nutrient, Kettle Fining</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981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Silver</a:t>
                      </a:r>
                    </a:p>
                  </a:txBody>
                  <a:tcPr>
                    <a:solidFill>
                      <a:schemeClr val="bg2"/>
                    </a:solidFill>
                  </a:tcPr>
                </a:tc>
                <a:tc>
                  <a:txBody>
                    <a:bodyPr/>
                    <a:lstStyle/>
                    <a:p>
                      <a:pPr algn="ctr" fontAlgn="b">
                        <a:buNone/>
                      </a:pPr>
                      <a:r>
                        <a:rPr lang="en-US" sz="1400" b="0" i="0" u="none" strike="noStrike" dirty="0">
                          <a:solidFill>
                            <a:schemeClr val="tx2"/>
                          </a:solidFill>
                          <a:effectLst/>
                          <a:latin typeface="+mn-lt"/>
                        </a:rPr>
                        <a:t>Diacetyl Reducing Enzyme, Kettle Fining, Yeast Nutrient, pH Adjustment (Acids), Water Treatment Salts, Clarity Fining, Anti‑Foam</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4059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Bronze</a:t>
                      </a:r>
                    </a:p>
                  </a:txBody>
                  <a:tcPr>
                    <a:solidFill>
                      <a:schemeClr val="bg2"/>
                    </a:solidFill>
                  </a:tcPr>
                </a:tc>
                <a:tc>
                  <a:txBody>
                    <a:bodyPr/>
                    <a:lstStyle/>
                    <a:p>
                      <a:pPr algn="ctr" fontAlgn="b">
                        <a:buNone/>
                      </a:pPr>
                      <a:r>
                        <a:rPr lang="en-US" sz="1400" b="0" i="0" u="none" strike="noStrike" dirty="0">
                          <a:solidFill>
                            <a:schemeClr val="tx2"/>
                          </a:solidFill>
                          <a:effectLst/>
                          <a:latin typeface="+mn-lt"/>
                        </a:rPr>
                        <a:t>pH Adjustment (Acids), Water Treatment Salts, Clarity Fining</a:t>
                      </a: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537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Bronze</a:t>
                      </a:r>
                    </a:p>
                  </a:txBody>
                  <a:tcP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chemeClr val="tx2"/>
                          </a:solidFill>
                          <a:effectLst/>
                          <a:latin typeface="+mn-lt"/>
                        </a:rPr>
                        <a:t>Yeast Nutrient, Diacetyl Reducing Enzyme, Clarity Fining, Kettle Fining, Beta Glucan Reducing Enzyme</a:t>
                      </a:r>
                    </a:p>
                    <a:p>
                      <a:pPr algn="ctr" fontAlgn="b">
                        <a:buNone/>
                      </a:pPr>
                      <a:endParaRPr lang="en-US" sz="1400" b="0" i="0" u="none" strike="noStrike" dirty="0">
                        <a:solidFill>
                          <a:schemeClr val="tx2"/>
                        </a:solidFill>
                        <a:effectLst/>
                        <a:latin typeface="+mn-lt"/>
                      </a:endParaRPr>
                    </a:p>
                  </a:txBody>
                  <a:tcPr marL="7620" marR="7620" marT="7620" anchor="b">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104368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Most Common Products</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Ph Adjustment (Acids), Water Treatment Salts, Kettle Fining, Clarity Fining, Diacetyl Reducing Enzyme, Anti-Foam, Yeast Nutrient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4" name="Slide Number Placeholder 3">
            <a:extLst>
              <a:ext uri="{FF2B5EF4-FFF2-40B4-BE49-F238E27FC236}">
                <a16:creationId xmlns:a16="http://schemas.microsoft.com/office/drawing/2014/main" id="{1FBFB95A-FE09-965E-E7C3-1D39A8A82C15}"/>
              </a:ext>
            </a:extLst>
          </p:cNvPr>
          <p:cNvSpPr>
            <a:spLocks noGrp="1"/>
          </p:cNvSpPr>
          <p:nvPr>
            <p:ph type="sldNum" sz="quarter" idx="12"/>
          </p:nvPr>
        </p:nvSpPr>
        <p:spPr/>
        <p:txBody>
          <a:bodyPr/>
          <a:lstStyle/>
          <a:p>
            <a:fld id="{4FE89642-BFB8-4805-87A5-896CBA7AF180}" type="slidenum">
              <a:rPr lang="en-US" smtClean="0"/>
              <a:pPr/>
              <a:t>21</a:t>
            </a:fld>
            <a:endParaRPr lang="en-US"/>
          </a:p>
        </p:txBody>
      </p:sp>
      <p:sp>
        <p:nvSpPr>
          <p:cNvPr id="3" name="Footer Placeholder 2">
            <a:extLst>
              <a:ext uri="{FF2B5EF4-FFF2-40B4-BE49-F238E27FC236}">
                <a16:creationId xmlns:a16="http://schemas.microsoft.com/office/drawing/2014/main" id="{80112655-8554-8398-C985-507AF44A777C}"/>
              </a:ext>
            </a:extLst>
          </p:cNvPr>
          <p:cNvSpPr>
            <a:spLocks noGrp="1"/>
          </p:cNvSpPr>
          <p:nvPr>
            <p:ph type="ftr" sz="quarter" idx="11"/>
          </p:nvPr>
        </p:nvSpPr>
        <p:spPr>
          <a:xfrm>
            <a:off x="3209544" y="6613449"/>
            <a:ext cx="8378172" cy="108026"/>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1862554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922E6-57CB-DB03-7706-62F8B2C734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FDEECC-085A-B679-668B-5AF0A7B11E92}"/>
              </a:ext>
            </a:extLst>
          </p:cNvPr>
          <p:cNvSpPr>
            <a:spLocks noGrp="1"/>
          </p:cNvSpPr>
          <p:nvPr>
            <p:ph type="title"/>
          </p:nvPr>
        </p:nvSpPr>
        <p:spPr/>
        <p:txBody>
          <a:bodyPr>
            <a:normAutofit fontScale="90000"/>
          </a:bodyPr>
          <a:lstStyle/>
          <a:p>
            <a:r>
              <a:rPr lang="en-US" dirty="0"/>
              <a:t>How Survey Participants Described Modern West Coast IPA vs Classic West Coast IPA</a:t>
            </a:r>
          </a:p>
        </p:txBody>
      </p:sp>
      <p:sp>
        <p:nvSpPr>
          <p:cNvPr id="3" name="Content Placeholder 2">
            <a:extLst>
              <a:ext uri="{FF2B5EF4-FFF2-40B4-BE49-F238E27FC236}">
                <a16:creationId xmlns:a16="http://schemas.microsoft.com/office/drawing/2014/main" id="{DD4BF2DA-C470-EF17-E7BC-065D2860984A}"/>
              </a:ext>
            </a:extLst>
          </p:cNvPr>
          <p:cNvSpPr>
            <a:spLocks noGrp="1"/>
          </p:cNvSpPr>
          <p:nvPr>
            <p:ph idx="1"/>
          </p:nvPr>
        </p:nvSpPr>
        <p:spPr>
          <a:xfrm>
            <a:off x="238356" y="1520456"/>
            <a:ext cx="5730644" cy="4569448"/>
          </a:xfrm>
        </p:spPr>
        <p:txBody>
          <a:bodyPr>
            <a:normAutofit/>
          </a:bodyPr>
          <a:lstStyle/>
          <a:p>
            <a:pPr marL="0" indent="0">
              <a:buNone/>
            </a:pPr>
            <a:r>
              <a:rPr lang="en-US" sz="2400" b="1" dirty="0"/>
              <a:t>Sensory Identity</a:t>
            </a:r>
          </a:p>
          <a:p>
            <a:pPr lvl="1"/>
            <a:r>
              <a:rPr lang="en-US" sz="2400" b="1" dirty="0">
                <a:solidFill>
                  <a:schemeClr val="accent2"/>
                </a:solidFill>
              </a:rPr>
              <a:t>Bright, crisp, and highly drinkable</a:t>
            </a:r>
            <a:endParaRPr lang="en-US" sz="2400" dirty="0">
              <a:solidFill>
                <a:schemeClr val="accent2"/>
              </a:solidFill>
            </a:endParaRPr>
          </a:p>
          <a:p>
            <a:pPr lvl="1"/>
            <a:r>
              <a:rPr lang="en-US" sz="2400" b="1" dirty="0"/>
              <a:t>Hop‑first, aroma‑driven</a:t>
            </a:r>
            <a:endParaRPr lang="en-US" sz="2400" dirty="0"/>
          </a:p>
          <a:p>
            <a:pPr lvl="1"/>
            <a:r>
              <a:rPr lang="en-US" sz="2400" b="1" dirty="0"/>
              <a:t>Minimal malt distraction</a:t>
            </a:r>
            <a:endParaRPr lang="en-US" sz="2400" dirty="0"/>
          </a:p>
          <a:p>
            <a:pPr lvl="1"/>
            <a:r>
              <a:rPr lang="en-US" sz="2400" b="1" dirty="0"/>
              <a:t>Fruit‑forward hop character</a:t>
            </a:r>
            <a:endParaRPr lang="en-US" sz="2400" dirty="0"/>
          </a:p>
          <a:p>
            <a:pPr lvl="1"/>
            <a:r>
              <a:rPr lang="en-US" sz="2400" b="1" dirty="0"/>
              <a:t>Dry, snappy, clean finish</a:t>
            </a:r>
            <a:endParaRPr lang="en-US" sz="2400" dirty="0"/>
          </a:p>
          <a:p>
            <a:pPr lvl="1"/>
            <a:r>
              <a:rPr lang="en-US" sz="2400" b="1" dirty="0"/>
              <a:t>“Pilsner‑like” base with IPA hop intensity</a:t>
            </a:r>
            <a:endParaRPr lang="en-US" sz="2400" dirty="0"/>
          </a:p>
          <a:p>
            <a:endParaRPr lang="en-US" dirty="0"/>
          </a:p>
        </p:txBody>
      </p:sp>
      <p:sp>
        <p:nvSpPr>
          <p:cNvPr id="5" name="Slide Number Placeholder 4">
            <a:extLst>
              <a:ext uri="{FF2B5EF4-FFF2-40B4-BE49-F238E27FC236}">
                <a16:creationId xmlns:a16="http://schemas.microsoft.com/office/drawing/2014/main" id="{B7164F8D-DCDA-EA32-E5DC-4C7215B1EFDB}"/>
              </a:ext>
            </a:extLst>
          </p:cNvPr>
          <p:cNvSpPr>
            <a:spLocks noGrp="1"/>
          </p:cNvSpPr>
          <p:nvPr>
            <p:ph type="sldNum" sz="quarter" idx="12"/>
          </p:nvPr>
        </p:nvSpPr>
        <p:spPr/>
        <p:txBody>
          <a:bodyPr/>
          <a:lstStyle/>
          <a:p>
            <a:fld id="{4FE89642-BFB8-4805-87A5-896CBA7AF180}" type="slidenum">
              <a:rPr lang="en-US" smtClean="0"/>
              <a:t>22</a:t>
            </a:fld>
            <a:endParaRPr lang="en-US"/>
          </a:p>
        </p:txBody>
      </p:sp>
      <p:sp>
        <p:nvSpPr>
          <p:cNvPr id="6" name="Content Placeholder 5">
            <a:extLst>
              <a:ext uri="{FF2B5EF4-FFF2-40B4-BE49-F238E27FC236}">
                <a16:creationId xmlns:a16="http://schemas.microsoft.com/office/drawing/2014/main" id="{43835D8B-0695-2368-9950-01BB3C4208FB}"/>
              </a:ext>
            </a:extLst>
          </p:cNvPr>
          <p:cNvSpPr>
            <a:spLocks noGrp="1"/>
          </p:cNvSpPr>
          <p:nvPr>
            <p:ph idx="13"/>
          </p:nvPr>
        </p:nvSpPr>
        <p:spPr>
          <a:xfrm>
            <a:off x="5969000" y="1520455"/>
            <a:ext cx="6223000" cy="5201019"/>
          </a:xfrm>
        </p:spPr>
        <p:txBody>
          <a:bodyPr>
            <a:normAutofit/>
          </a:bodyPr>
          <a:lstStyle/>
          <a:p>
            <a:pPr marL="0" indent="0">
              <a:buNone/>
            </a:pPr>
            <a:r>
              <a:rPr lang="en-US" sz="2400" b="1" dirty="0"/>
              <a:t>Brewing Technique/ Philosophy</a:t>
            </a:r>
          </a:p>
          <a:p>
            <a:pPr lvl="1"/>
            <a:r>
              <a:rPr lang="en-US" sz="2400" b="1" dirty="0">
                <a:solidFill>
                  <a:schemeClr val="accent2"/>
                </a:solidFill>
              </a:rPr>
              <a:t>Keep it simple</a:t>
            </a:r>
            <a:r>
              <a:rPr lang="en-US" sz="2400" dirty="0">
                <a:solidFill>
                  <a:schemeClr val="accent2"/>
                </a:solidFill>
              </a:rPr>
              <a:t> </a:t>
            </a:r>
            <a:r>
              <a:rPr lang="en-US" sz="2400" dirty="0"/>
              <a:t>fewer ingredients, more intention.</a:t>
            </a:r>
          </a:p>
          <a:p>
            <a:pPr lvl="1"/>
            <a:r>
              <a:rPr lang="en-US" sz="2400" b="1" dirty="0">
                <a:solidFill>
                  <a:schemeClr val="accent2"/>
                </a:solidFill>
              </a:rPr>
              <a:t>Let hops be the focus</a:t>
            </a:r>
            <a:r>
              <a:rPr lang="en-US" sz="2400" dirty="0">
                <a:solidFill>
                  <a:schemeClr val="accent2"/>
                </a:solidFill>
              </a:rPr>
              <a:t>  </a:t>
            </a:r>
            <a:r>
              <a:rPr lang="en-US" sz="2400" dirty="0"/>
              <a:t>malt and yeast stay neutral.</a:t>
            </a:r>
          </a:p>
          <a:p>
            <a:pPr lvl="1"/>
            <a:r>
              <a:rPr lang="en-US" sz="2400" b="1" dirty="0">
                <a:solidFill>
                  <a:schemeClr val="accent2"/>
                </a:solidFill>
              </a:rPr>
              <a:t>Aim for clarity</a:t>
            </a:r>
            <a:r>
              <a:rPr lang="en-US" sz="2400" dirty="0">
                <a:solidFill>
                  <a:schemeClr val="accent2"/>
                </a:solidFill>
              </a:rPr>
              <a:t>  </a:t>
            </a:r>
            <a:r>
              <a:rPr lang="en-US" sz="2400" dirty="0"/>
              <a:t>modern WCIPA should be bright and crystal clear.</a:t>
            </a:r>
          </a:p>
          <a:p>
            <a:pPr lvl="1"/>
            <a:r>
              <a:rPr lang="en-US" sz="2400" b="1" dirty="0">
                <a:solidFill>
                  <a:schemeClr val="accent2"/>
                </a:solidFill>
              </a:rPr>
              <a:t>Design for drinkability</a:t>
            </a:r>
            <a:r>
              <a:rPr lang="en-US" sz="2400" dirty="0">
                <a:solidFill>
                  <a:schemeClr val="accent2"/>
                </a:solidFill>
              </a:rPr>
              <a:t>  </a:t>
            </a:r>
            <a:r>
              <a:rPr lang="en-US" sz="2400" dirty="0"/>
              <a:t>dry, crisp, saturated, and clean.</a:t>
            </a:r>
          </a:p>
          <a:p>
            <a:pPr lvl="1"/>
            <a:endParaRPr lang="en-US" sz="4000" dirty="0"/>
          </a:p>
          <a:p>
            <a:pPr lvl="1"/>
            <a:endParaRPr lang="en-US" sz="4000" dirty="0"/>
          </a:p>
          <a:p>
            <a:pPr marL="457200" lvl="1" indent="0">
              <a:buNone/>
            </a:pPr>
            <a:endParaRPr lang="en-US" sz="4000" dirty="0"/>
          </a:p>
          <a:p>
            <a:endParaRPr lang="en-US" dirty="0"/>
          </a:p>
        </p:txBody>
      </p:sp>
      <p:sp>
        <p:nvSpPr>
          <p:cNvPr id="7" name="Footer Placeholder 2">
            <a:extLst>
              <a:ext uri="{FF2B5EF4-FFF2-40B4-BE49-F238E27FC236}">
                <a16:creationId xmlns:a16="http://schemas.microsoft.com/office/drawing/2014/main" id="{0B50D617-D283-B266-94A9-262688C0E7C4}"/>
              </a:ext>
            </a:extLst>
          </p:cNvPr>
          <p:cNvSpPr>
            <a:spLocks noGrp="1"/>
          </p:cNvSpPr>
          <p:nvPr>
            <p:ph type="ftr" sz="quarter" idx="11"/>
          </p:nvPr>
        </p:nvSpPr>
        <p:spPr>
          <a:xfrm>
            <a:off x="3767667" y="6356350"/>
            <a:ext cx="7819496" cy="365125"/>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3143101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E7DF2-2A58-7B2F-9D83-4D8DBF8F8FA3}"/>
              </a:ext>
            </a:extLst>
          </p:cNvPr>
          <p:cNvSpPr>
            <a:spLocks noGrp="1"/>
          </p:cNvSpPr>
          <p:nvPr>
            <p:ph type="title"/>
          </p:nvPr>
        </p:nvSpPr>
        <p:spPr/>
        <p:txBody>
          <a:bodyPr/>
          <a:lstStyle/>
          <a:p>
            <a:r>
              <a:rPr lang="en-US" dirty="0"/>
              <a:t>Key Tips from Survey Participants</a:t>
            </a:r>
          </a:p>
        </p:txBody>
      </p:sp>
      <p:sp>
        <p:nvSpPr>
          <p:cNvPr id="3" name="Content Placeholder 2">
            <a:extLst>
              <a:ext uri="{FF2B5EF4-FFF2-40B4-BE49-F238E27FC236}">
                <a16:creationId xmlns:a16="http://schemas.microsoft.com/office/drawing/2014/main" id="{99ABBA66-ED51-54FA-237D-B4A163C9BF4F}"/>
              </a:ext>
            </a:extLst>
          </p:cNvPr>
          <p:cNvSpPr>
            <a:spLocks noGrp="1"/>
          </p:cNvSpPr>
          <p:nvPr>
            <p:ph idx="1"/>
          </p:nvPr>
        </p:nvSpPr>
        <p:spPr>
          <a:xfrm>
            <a:off x="238356" y="1502803"/>
            <a:ext cx="6299604" cy="3852393"/>
          </a:xfrm>
        </p:spPr>
        <p:txBody>
          <a:bodyPr>
            <a:normAutofit lnSpcReduction="10000"/>
          </a:bodyPr>
          <a:lstStyle/>
          <a:p>
            <a:r>
              <a:rPr lang="en-US" b="1" dirty="0"/>
              <a:t>Fermentation &amp; Yeast Management</a:t>
            </a:r>
          </a:p>
          <a:p>
            <a:pPr lvl="1"/>
            <a:r>
              <a:rPr lang="en-US" sz="2000" b="1" dirty="0">
                <a:solidFill>
                  <a:schemeClr val="accent2"/>
                </a:solidFill>
              </a:rPr>
              <a:t>Choose an appropriate yeast strain. </a:t>
            </a:r>
            <a:r>
              <a:rPr lang="en-US" sz="2000" b="1" dirty="0">
                <a:solidFill>
                  <a:schemeClr val="accent3"/>
                </a:solidFill>
              </a:rPr>
              <a:t>Warm 34/70</a:t>
            </a:r>
            <a:r>
              <a:rPr lang="en-US" sz="2000" b="1" dirty="0">
                <a:solidFill>
                  <a:schemeClr val="accent2"/>
                </a:solidFill>
              </a:rPr>
              <a:t> </a:t>
            </a:r>
            <a:r>
              <a:rPr lang="en-US" sz="2000" dirty="0"/>
              <a:t>for neutral profile and maximum attenuation. Added benefit of bound thiol release. </a:t>
            </a:r>
            <a:r>
              <a:rPr lang="en-US" sz="2000" b="1" dirty="0">
                <a:solidFill>
                  <a:schemeClr val="accent3"/>
                </a:solidFill>
              </a:rPr>
              <a:t>Cool</a:t>
            </a:r>
            <a:r>
              <a:rPr lang="en-US" sz="2000" dirty="0">
                <a:solidFill>
                  <a:schemeClr val="accent3"/>
                </a:solidFill>
              </a:rPr>
              <a:t> </a:t>
            </a:r>
            <a:r>
              <a:rPr lang="en-US" sz="2000" b="1" dirty="0">
                <a:solidFill>
                  <a:schemeClr val="accent3"/>
                </a:solidFill>
              </a:rPr>
              <a:t>Chico</a:t>
            </a:r>
            <a:r>
              <a:rPr lang="en-US" sz="2000" dirty="0">
                <a:solidFill>
                  <a:schemeClr val="accent3"/>
                </a:solidFill>
              </a:rPr>
              <a:t> fermentation for clean/ neutral profile and showcasing hops as they are. </a:t>
            </a:r>
          </a:p>
          <a:p>
            <a:pPr lvl="1"/>
            <a:r>
              <a:rPr lang="en-US" sz="2000" b="1" dirty="0">
                <a:solidFill>
                  <a:schemeClr val="accent2"/>
                </a:solidFill>
              </a:rPr>
              <a:t>Prioritize yeast health </a:t>
            </a:r>
            <a:r>
              <a:rPr lang="en-US" sz="2000" dirty="0"/>
              <a:t>pitch rate, oxygenation, and vitality matter.</a:t>
            </a:r>
          </a:p>
          <a:p>
            <a:pPr lvl="1"/>
            <a:r>
              <a:rPr lang="en-US" sz="2000" b="1" dirty="0">
                <a:solidFill>
                  <a:schemeClr val="accent2"/>
                </a:solidFill>
              </a:rPr>
              <a:t>Control dry hop temperature</a:t>
            </a:r>
            <a:r>
              <a:rPr lang="en-US" sz="2000" dirty="0">
                <a:solidFill>
                  <a:schemeClr val="accent2"/>
                </a:solidFill>
              </a:rPr>
              <a:t> </a:t>
            </a:r>
            <a:r>
              <a:rPr lang="en-US" sz="2000" dirty="0"/>
              <a:t>trial different approaches.</a:t>
            </a:r>
          </a:p>
          <a:p>
            <a:pPr lvl="1"/>
            <a:r>
              <a:rPr lang="en-US" sz="2000" b="1" dirty="0">
                <a:solidFill>
                  <a:schemeClr val="accent2"/>
                </a:solidFill>
              </a:rPr>
              <a:t>Attenuation is key </a:t>
            </a:r>
            <a:r>
              <a:rPr lang="en-US" sz="2000" dirty="0"/>
              <a:t>target 1.8°P or lower for crispness.</a:t>
            </a:r>
          </a:p>
          <a:p>
            <a:endParaRPr lang="en-US" dirty="0"/>
          </a:p>
        </p:txBody>
      </p:sp>
      <p:sp>
        <p:nvSpPr>
          <p:cNvPr id="5" name="Slide Number Placeholder 4">
            <a:extLst>
              <a:ext uri="{FF2B5EF4-FFF2-40B4-BE49-F238E27FC236}">
                <a16:creationId xmlns:a16="http://schemas.microsoft.com/office/drawing/2014/main" id="{CF803F99-D1BE-5817-0E58-167D3F81172C}"/>
              </a:ext>
            </a:extLst>
          </p:cNvPr>
          <p:cNvSpPr>
            <a:spLocks noGrp="1"/>
          </p:cNvSpPr>
          <p:nvPr>
            <p:ph type="sldNum" sz="quarter" idx="12"/>
          </p:nvPr>
        </p:nvSpPr>
        <p:spPr/>
        <p:txBody>
          <a:bodyPr/>
          <a:lstStyle/>
          <a:p>
            <a:fld id="{4FE89642-BFB8-4805-87A5-896CBA7AF180}" type="slidenum">
              <a:rPr lang="en-US" smtClean="0"/>
              <a:t>23</a:t>
            </a:fld>
            <a:endParaRPr lang="en-US"/>
          </a:p>
        </p:txBody>
      </p:sp>
      <p:sp>
        <p:nvSpPr>
          <p:cNvPr id="6" name="Content Placeholder 5">
            <a:extLst>
              <a:ext uri="{FF2B5EF4-FFF2-40B4-BE49-F238E27FC236}">
                <a16:creationId xmlns:a16="http://schemas.microsoft.com/office/drawing/2014/main" id="{FB7E911A-EB1B-EDE6-378B-8B1964940CBA}"/>
              </a:ext>
            </a:extLst>
          </p:cNvPr>
          <p:cNvSpPr>
            <a:spLocks noGrp="1"/>
          </p:cNvSpPr>
          <p:nvPr>
            <p:ph idx="13"/>
          </p:nvPr>
        </p:nvSpPr>
        <p:spPr>
          <a:xfrm>
            <a:off x="6537960" y="1155331"/>
            <a:ext cx="5415684" cy="5201019"/>
          </a:xfrm>
        </p:spPr>
        <p:txBody>
          <a:bodyPr>
            <a:normAutofit fontScale="92500" lnSpcReduction="10000"/>
          </a:bodyPr>
          <a:lstStyle/>
          <a:p>
            <a:r>
              <a:rPr lang="en-US" b="1" dirty="0"/>
              <a:t>Water Chemistry</a:t>
            </a:r>
          </a:p>
          <a:p>
            <a:pPr lvl="1"/>
            <a:r>
              <a:rPr lang="en-US" b="1" dirty="0">
                <a:solidFill>
                  <a:schemeClr val="accent2"/>
                </a:solidFill>
              </a:rPr>
              <a:t>Water treatment is essential</a:t>
            </a:r>
            <a:r>
              <a:rPr lang="en-US" dirty="0">
                <a:solidFill>
                  <a:schemeClr val="accent2"/>
                </a:solidFill>
              </a:rPr>
              <a:t> </a:t>
            </a:r>
            <a:r>
              <a:rPr lang="en-US" dirty="0"/>
              <a:t>prevents “flabby” hop character.</a:t>
            </a:r>
          </a:p>
          <a:p>
            <a:pPr lvl="1"/>
            <a:r>
              <a:rPr lang="en-US" b="1" dirty="0">
                <a:solidFill>
                  <a:schemeClr val="accent2"/>
                </a:solidFill>
              </a:rPr>
              <a:t>Lean into Sulfates </a:t>
            </a:r>
            <a:r>
              <a:rPr lang="en-US" dirty="0"/>
              <a:t>to emphasize a sharp, clean bitterness. (2.5–3:1 Sulfate to Chloride typical) </a:t>
            </a:r>
          </a:p>
          <a:p>
            <a:pPr lvl="1"/>
            <a:r>
              <a:rPr lang="en-US" b="1" dirty="0">
                <a:solidFill>
                  <a:schemeClr val="accent2"/>
                </a:solidFill>
              </a:rPr>
              <a:t>Be obsessive about pH </a:t>
            </a:r>
            <a:r>
              <a:rPr lang="en-US" dirty="0"/>
              <a:t>finishing pH 4.3–4.4 recommended.</a:t>
            </a:r>
          </a:p>
          <a:p>
            <a:pPr lvl="1"/>
            <a:r>
              <a:rPr lang="en-US" b="1" dirty="0">
                <a:solidFill>
                  <a:schemeClr val="accent2"/>
                </a:solidFill>
              </a:rPr>
              <a:t>Sodium can help balance dryness</a:t>
            </a:r>
            <a:r>
              <a:rPr lang="en-US" dirty="0">
                <a:solidFill>
                  <a:schemeClr val="accent2"/>
                </a:solidFill>
              </a:rPr>
              <a:t> </a:t>
            </a:r>
            <a:r>
              <a:rPr lang="en-US" dirty="0"/>
              <a:t>especially when FG is extremely low.</a:t>
            </a:r>
          </a:p>
          <a:p>
            <a:pPr lvl="1"/>
            <a:endParaRPr lang="en-US" dirty="0"/>
          </a:p>
          <a:p>
            <a:r>
              <a:rPr lang="en-US" b="1" dirty="0"/>
              <a:t>Oxygen Control &amp; Cellaring</a:t>
            </a:r>
          </a:p>
          <a:p>
            <a:pPr lvl="1"/>
            <a:r>
              <a:rPr lang="en-US" b="1" dirty="0">
                <a:solidFill>
                  <a:schemeClr val="accent2"/>
                </a:solidFill>
              </a:rPr>
              <a:t>Ultra‑low dissolved oxygen</a:t>
            </a:r>
            <a:r>
              <a:rPr lang="en-US" dirty="0">
                <a:solidFill>
                  <a:schemeClr val="accent2"/>
                </a:solidFill>
              </a:rPr>
              <a:t>  </a:t>
            </a:r>
            <a:r>
              <a:rPr lang="en-US" dirty="0"/>
              <a:t>“can’t be too low.”</a:t>
            </a:r>
          </a:p>
          <a:p>
            <a:pPr lvl="1"/>
            <a:r>
              <a:rPr lang="en-US" b="1" dirty="0">
                <a:solidFill>
                  <a:schemeClr val="accent2"/>
                </a:solidFill>
              </a:rPr>
              <a:t>Purge </a:t>
            </a:r>
            <a:r>
              <a:rPr lang="en-US" b="1" dirty="0" err="1">
                <a:solidFill>
                  <a:schemeClr val="accent2"/>
                </a:solidFill>
              </a:rPr>
              <a:t>brite</a:t>
            </a:r>
            <a:r>
              <a:rPr lang="en-US" b="1" dirty="0">
                <a:solidFill>
                  <a:schemeClr val="accent2"/>
                </a:solidFill>
              </a:rPr>
              <a:t> tanks effectively </a:t>
            </a:r>
            <a:r>
              <a:rPr lang="en-US" dirty="0"/>
              <a:t>target &lt;15 ppb O₂.</a:t>
            </a:r>
          </a:p>
          <a:p>
            <a:pPr lvl="1"/>
            <a:r>
              <a:rPr lang="en-US" b="1" dirty="0">
                <a:solidFill>
                  <a:schemeClr val="accent2"/>
                </a:solidFill>
              </a:rPr>
              <a:t>Refine cellar practices</a:t>
            </a:r>
            <a:r>
              <a:rPr lang="en-US" dirty="0">
                <a:solidFill>
                  <a:schemeClr val="accent2"/>
                </a:solidFill>
              </a:rPr>
              <a:t> </a:t>
            </a:r>
            <a:r>
              <a:rPr lang="en-US" dirty="0"/>
              <a:t>hop removal, transfers, and cold‑side handling dramatically affect quality.</a:t>
            </a:r>
          </a:p>
          <a:p>
            <a:pPr lvl="1"/>
            <a:r>
              <a:rPr lang="en-US" b="1" dirty="0">
                <a:solidFill>
                  <a:schemeClr val="accent2"/>
                </a:solidFill>
              </a:rPr>
              <a:t>Carbonation level helps</a:t>
            </a:r>
            <a:r>
              <a:rPr lang="en-US" dirty="0">
                <a:solidFill>
                  <a:schemeClr val="accent2"/>
                </a:solidFill>
              </a:rPr>
              <a:t> </a:t>
            </a:r>
            <a:r>
              <a:rPr lang="en-US" dirty="0"/>
              <a:t>target 2.65–2.8 vols for brightness.</a:t>
            </a:r>
          </a:p>
          <a:p>
            <a:endParaRPr lang="en-US" dirty="0"/>
          </a:p>
        </p:txBody>
      </p:sp>
      <p:sp>
        <p:nvSpPr>
          <p:cNvPr id="7" name="Footer Placeholder 2">
            <a:extLst>
              <a:ext uri="{FF2B5EF4-FFF2-40B4-BE49-F238E27FC236}">
                <a16:creationId xmlns:a16="http://schemas.microsoft.com/office/drawing/2014/main" id="{A94B8754-8525-96F7-54E4-7368C8B08B03}"/>
              </a:ext>
            </a:extLst>
          </p:cNvPr>
          <p:cNvSpPr>
            <a:spLocks noGrp="1"/>
          </p:cNvSpPr>
          <p:nvPr>
            <p:ph type="ftr" sz="quarter" idx="11"/>
          </p:nvPr>
        </p:nvSpPr>
        <p:spPr>
          <a:xfrm>
            <a:off x="3691467" y="6356350"/>
            <a:ext cx="7895696" cy="365125"/>
          </a:xfrm>
        </p:spPr>
        <p:txBody>
          <a:bodyPr/>
          <a:lstStyle/>
          <a:p>
            <a:r>
              <a:rPr lang="en-US" dirty="0">
                <a:solidFill>
                  <a:schemeClr val="tx2"/>
                </a:solidFill>
              </a:rPr>
              <a:t>Data From: Award-Winning Modern West Coast IPA Production Survey, CJ Penzone, MBAA, 2026 </a:t>
            </a:r>
          </a:p>
        </p:txBody>
      </p:sp>
    </p:spTree>
    <p:extLst>
      <p:ext uri="{BB962C8B-B14F-4D97-AF65-F5344CB8AC3E}">
        <p14:creationId xmlns:p14="http://schemas.microsoft.com/office/powerpoint/2010/main" val="504043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E6E2-73E7-9C7F-11F2-AE2F17880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926A3-DA9F-1A01-E244-FF2A0C20F15C}"/>
              </a:ext>
            </a:extLst>
          </p:cNvPr>
          <p:cNvSpPr>
            <a:spLocks noGrp="1"/>
          </p:cNvSpPr>
          <p:nvPr>
            <p:ph type="title"/>
          </p:nvPr>
        </p:nvSpPr>
        <p:spPr/>
        <p:txBody>
          <a:bodyPr>
            <a:normAutofit/>
          </a:bodyPr>
          <a:lstStyle/>
          <a:p>
            <a:r>
              <a:rPr lang="en-US" dirty="0"/>
              <a:t>Putting It All Together </a:t>
            </a:r>
          </a:p>
        </p:txBody>
      </p:sp>
      <p:sp>
        <p:nvSpPr>
          <p:cNvPr id="3" name="Text Placeholder 2">
            <a:extLst>
              <a:ext uri="{FF2B5EF4-FFF2-40B4-BE49-F238E27FC236}">
                <a16:creationId xmlns:a16="http://schemas.microsoft.com/office/drawing/2014/main" id="{9CEDD919-0A33-EA1C-CD15-599DBDBD287E}"/>
              </a:ext>
            </a:extLst>
          </p:cNvPr>
          <p:cNvSpPr>
            <a:spLocks noGrp="1"/>
          </p:cNvSpPr>
          <p:nvPr>
            <p:ph type="body" idx="1"/>
          </p:nvPr>
        </p:nvSpPr>
        <p:spPr/>
        <p:txBody>
          <a:bodyPr>
            <a:normAutofit lnSpcReduction="10000"/>
          </a:bodyPr>
          <a:lstStyle/>
          <a:p>
            <a:r>
              <a:rPr lang="en-US" dirty="0"/>
              <a:t>Section 4 </a:t>
            </a:r>
          </a:p>
        </p:txBody>
      </p:sp>
      <p:sp>
        <p:nvSpPr>
          <p:cNvPr id="4" name="Footer Placeholder 3">
            <a:extLst>
              <a:ext uri="{FF2B5EF4-FFF2-40B4-BE49-F238E27FC236}">
                <a16:creationId xmlns:a16="http://schemas.microsoft.com/office/drawing/2014/main" id="{39E112FD-4471-0968-DDFB-2CE5C02724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A498A0-A19F-EAA6-6ECE-A243A5A970C1}"/>
              </a:ext>
            </a:extLst>
          </p:cNvPr>
          <p:cNvSpPr>
            <a:spLocks noGrp="1"/>
          </p:cNvSpPr>
          <p:nvPr>
            <p:ph type="sldNum" sz="quarter" idx="12"/>
          </p:nvPr>
        </p:nvSpPr>
        <p:spPr/>
        <p:txBody>
          <a:bodyPr/>
          <a:lstStyle/>
          <a:p>
            <a:fld id="{4FE89642-BFB8-4805-87A5-896CBA7AF180}" type="slidenum">
              <a:rPr lang="en-US" smtClean="0"/>
              <a:t>24</a:t>
            </a:fld>
            <a:endParaRPr lang="en-US"/>
          </a:p>
        </p:txBody>
      </p:sp>
    </p:spTree>
    <p:extLst>
      <p:ext uri="{BB962C8B-B14F-4D97-AF65-F5344CB8AC3E}">
        <p14:creationId xmlns:p14="http://schemas.microsoft.com/office/powerpoint/2010/main" val="1725639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44DF3-CCF2-70A1-945D-FD2693C9F573}"/>
              </a:ext>
            </a:extLst>
          </p:cNvPr>
          <p:cNvSpPr>
            <a:spLocks noGrp="1"/>
          </p:cNvSpPr>
          <p:nvPr>
            <p:ph type="title"/>
          </p:nvPr>
        </p:nvSpPr>
        <p:spPr/>
        <p:txBody>
          <a:bodyPr>
            <a:normAutofit/>
          </a:bodyPr>
          <a:lstStyle/>
          <a:p>
            <a:r>
              <a:rPr lang="en-US" dirty="0"/>
              <a:t>2012 vs 2026: How to adjust based on the data</a:t>
            </a:r>
          </a:p>
        </p:txBody>
      </p:sp>
      <p:sp>
        <p:nvSpPr>
          <p:cNvPr id="7" name="Content Placeholder 6">
            <a:extLst>
              <a:ext uri="{FF2B5EF4-FFF2-40B4-BE49-F238E27FC236}">
                <a16:creationId xmlns:a16="http://schemas.microsoft.com/office/drawing/2014/main" id="{B752D4BA-A89B-542B-B83F-3EC72F7C4551}"/>
              </a:ext>
            </a:extLst>
          </p:cNvPr>
          <p:cNvSpPr>
            <a:spLocks noGrp="1"/>
          </p:cNvSpPr>
          <p:nvPr>
            <p:ph idx="1"/>
          </p:nvPr>
        </p:nvSpPr>
        <p:spPr/>
        <p:txBody>
          <a:bodyPr/>
          <a:lstStyle/>
          <a:p>
            <a:pPr marL="0" indent="0" fontAlgn="ctr">
              <a:buNone/>
            </a:pPr>
            <a:r>
              <a:rPr lang="nn-NO" b="1" dirty="0"/>
              <a:t>OG: </a:t>
            </a:r>
            <a:r>
              <a:rPr lang="nn-NO" dirty="0"/>
              <a:t>16.3</a:t>
            </a:r>
          </a:p>
          <a:p>
            <a:pPr marL="0" indent="0" fontAlgn="ctr">
              <a:buNone/>
            </a:pPr>
            <a:r>
              <a:rPr lang="nn-NO" b="1" dirty="0"/>
              <a:t>FG: </a:t>
            </a:r>
            <a:r>
              <a:rPr lang="nn-NO" dirty="0"/>
              <a:t>3.2</a:t>
            </a:r>
          </a:p>
          <a:p>
            <a:pPr marL="0" indent="0" fontAlgn="ctr">
              <a:buNone/>
            </a:pPr>
            <a:r>
              <a:rPr lang="nn-NO" b="1" dirty="0"/>
              <a:t>ABV: </a:t>
            </a:r>
            <a:r>
              <a:rPr lang="nn-NO" dirty="0"/>
              <a:t>7.0%</a:t>
            </a:r>
          </a:p>
          <a:p>
            <a:pPr marL="0" indent="0" fontAlgn="ctr">
              <a:buNone/>
            </a:pPr>
            <a:r>
              <a:rPr lang="nn-NO" b="1" dirty="0"/>
              <a:t>IBU: </a:t>
            </a:r>
            <a:r>
              <a:rPr lang="nn-NO" dirty="0"/>
              <a:t>68.0</a:t>
            </a:r>
          </a:p>
          <a:p>
            <a:pPr marL="0" indent="0" fontAlgn="ctr">
              <a:buNone/>
            </a:pPr>
            <a:r>
              <a:rPr lang="nn-NO" b="1" dirty="0"/>
              <a:t>SRM: </a:t>
            </a:r>
            <a:r>
              <a:rPr lang="nn-NO" dirty="0"/>
              <a:t>8.7</a:t>
            </a:r>
          </a:p>
          <a:p>
            <a:pPr marL="0" indent="0" fontAlgn="ctr">
              <a:buNone/>
            </a:pPr>
            <a:r>
              <a:rPr lang="nn-NO" b="1" dirty="0"/>
              <a:t>Grain Bill: </a:t>
            </a:r>
            <a:r>
              <a:rPr lang="nn-NO" dirty="0"/>
              <a:t>2-Row, Dextrin, C-40</a:t>
            </a:r>
          </a:p>
          <a:p>
            <a:pPr marL="0" indent="0" fontAlgn="ctr">
              <a:buNone/>
            </a:pPr>
            <a:r>
              <a:rPr lang="nn-NO" b="1" dirty="0"/>
              <a:t>Hops: </a:t>
            </a:r>
            <a:r>
              <a:rPr lang="nn-NO" dirty="0"/>
              <a:t>Centennial, Simcoe, CTZ</a:t>
            </a:r>
          </a:p>
          <a:p>
            <a:pPr marL="0" indent="0" fontAlgn="ctr">
              <a:buNone/>
            </a:pPr>
            <a:r>
              <a:rPr lang="nn-NO" b="1" dirty="0"/>
              <a:t>Yeast: </a:t>
            </a:r>
            <a:r>
              <a:rPr lang="nn-NO" dirty="0"/>
              <a:t>Chico Ale</a:t>
            </a:r>
            <a:endParaRPr lang="en-US" dirty="0"/>
          </a:p>
          <a:p>
            <a:endParaRPr lang="en-US" dirty="0"/>
          </a:p>
        </p:txBody>
      </p:sp>
      <p:sp>
        <p:nvSpPr>
          <p:cNvPr id="4" name="Footer Placeholder 3">
            <a:extLst>
              <a:ext uri="{FF2B5EF4-FFF2-40B4-BE49-F238E27FC236}">
                <a16:creationId xmlns:a16="http://schemas.microsoft.com/office/drawing/2014/main" id="{C8674B5E-8F1F-FA5F-EC88-003CB7BCA1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87D259-7BD3-E6A0-9C54-56A38B3D70D7}"/>
              </a:ext>
            </a:extLst>
          </p:cNvPr>
          <p:cNvSpPr>
            <a:spLocks noGrp="1"/>
          </p:cNvSpPr>
          <p:nvPr>
            <p:ph type="sldNum" sz="quarter" idx="12"/>
          </p:nvPr>
        </p:nvSpPr>
        <p:spPr/>
        <p:txBody>
          <a:bodyPr/>
          <a:lstStyle/>
          <a:p>
            <a:fld id="{4FE89642-BFB8-4805-87A5-896CBA7AF180}" type="slidenum">
              <a:rPr lang="en-US" smtClean="0"/>
              <a:t>25</a:t>
            </a:fld>
            <a:endParaRPr lang="en-US"/>
          </a:p>
        </p:txBody>
      </p:sp>
      <p:sp>
        <p:nvSpPr>
          <p:cNvPr id="8" name="Content Placeholder 7">
            <a:extLst>
              <a:ext uri="{FF2B5EF4-FFF2-40B4-BE49-F238E27FC236}">
                <a16:creationId xmlns:a16="http://schemas.microsoft.com/office/drawing/2014/main" id="{E710A692-0FCC-9088-AE45-C11B2929B459}"/>
              </a:ext>
            </a:extLst>
          </p:cNvPr>
          <p:cNvSpPr>
            <a:spLocks noGrp="1"/>
          </p:cNvSpPr>
          <p:nvPr>
            <p:ph idx="13"/>
          </p:nvPr>
        </p:nvSpPr>
        <p:spPr/>
        <p:txBody>
          <a:bodyPr>
            <a:normAutofit lnSpcReduction="10000"/>
          </a:bodyPr>
          <a:lstStyle/>
          <a:p>
            <a:pPr marL="0" indent="0" fontAlgn="ctr">
              <a:buNone/>
            </a:pPr>
            <a:r>
              <a:rPr lang="nn-NO" b="1" dirty="0"/>
              <a:t>OG: </a:t>
            </a:r>
            <a:r>
              <a:rPr lang="nn-NO" dirty="0"/>
              <a:t>14.7</a:t>
            </a:r>
          </a:p>
          <a:p>
            <a:pPr marL="0" indent="0" fontAlgn="ctr">
              <a:buNone/>
            </a:pPr>
            <a:r>
              <a:rPr lang="nn-NO" b="1" dirty="0"/>
              <a:t>FG: </a:t>
            </a:r>
            <a:r>
              <a:rPr lang="nn-NO" dirty="0"/>
              <a:t>1.7</a:t>
            </a:r>
          </a:p>
          <a:p>
            <a:pPr marL="0" indent="0" fontAlgn="ctr">
              <a:buNone/>
            </a:pPr>
            <a:r>
              <a:rPr lang="nn-NO" b="1" dirty="0"/>
              <a:t>ABV: </a:t>
            </a:r>
            <a:r>
              <a:rPr lang="nn-NO" dirty="0"/>
              <a:t>7.0%</a:t>
            </a:r>
          </a:p>
          <a:p>
            <a:pPr marL="0" indent="0" fontAlgn="ctr">
              <a:buNone/>
            </a:pPr>
            <a:r>
              <a:rPr lang="nn-NO" b="1" dirty="0"/>
              <a:t>IBU: </a:t>
            </a:r>
            <a:r>
              <a:rPr lang="nn-NO" dirty="0"/>
              <a:t>68.0</a:t>
            </a:r>
          </a:p>
          <a:p>
            <a:pPr marL="0" indent="0" fontAlgn="ctr">
              <a:buNone/>
            </a:pPr>
            <a:r>
              <a:rPr lang="nn-NO" b="1" dirty="0"/>
              <a:t>SRM: </a:t>
            </a:r>
            <a:r>
              <a:rPr lang="nn-NO" dirty="0"/>
              <a:t>3.3</a:t>
            </a:r>
          </a:p>
          <a:p>
            <a:pPr marL="0" indent="0" fontAlgn="ctr">
              <a:buNone/>
            </a:pPr>
            <a:r>
              <a:rPr lang="nn-NO" b="1" dirty="0"/>
              <a:t>Grain Bill: </a:t>
            </a:r>
            <a:r>
              <a:rPr lang="nn-NO" dirty="0"/>
              <a:t>Pilsner, Extra Pale Wheat, Dextrose</a:t>
            </a:r>
          </a:p>
          <a:p>
            <a:pPr marL="0" indent="0" fontAlgn="ctr">
              <a:buNone/>
            </a:pPr>
            <a:r>
              <a:rPr lang="nn-NO" b="1" dirty="0"/>
              <a:t>Hops: </a:t>
            </a:r>
            <a:r>
              <a:rPr lang="nn-NO" dirty="0"/>
              <a:t>Mosaic, Mosaic Cryo, Mosaic Dynaboost, Nelson Sauvin, Nelson Sauvin Cryo, Strata, Simcoe CO2 Extract</a:t>
            </a:r>
          </a:p>
          <a:p>
            <a:pPr marL="0" indent="0" fontAlgn="ctr">
              <a:buNone/>
            </a:pPr>
            <a:r>
              <a:rPr lang="nn-NO" b="1" dirty="0"/>
              <a:t>Yeast: </a:t>
            </a:r>
            <a:r>
              <a:rPr lang="nn-NO" dirty="0"/>
              <a:t>Chico Ale</a:t>
            </a:r>
            <a:endParaRPr lang="en-US" dirty="0"/>
          </a:p>
          <a:p>
            <a:endParaRPr lang="en-US" dirty="0"/>
          </a:p>
        </p:txBody>
      </p:sp>
      <p:sp>
        <p:nvSpPr>
          <p:cNvPr id="9" name="Text Placeholder 8">
            <a:extLst>
              <a:ext uri="{FF2B5EF4-FFF2-40B4-BE49-F238E27FC236}">
                <a16:creationId xmlns:a16="http://schemas.microsoft.com/office/drawing/2014/main" id="{EF090AA9-4A1C-1250-AC61-3883E8E6B71A}"/>
              </a:ext>
            </a:extLst>
          </p:cNvPr>
          <p:cNvSpPr>
            <a:spLocks noGrp="1"/>
          </p:cNvSpPr>
          <p:nvPr>
            <p:ph type="body" sz="quarter" idx="16"/>
          </p:nvPr>
        </p:nvSpPr>
        <p:spPr/>
        <p:txBody>
          <a:bodyPr/>
          <a:lstStyle/>
          <a:p>
            <a:r>
              <a:rPr lang="en-US" dirty="0"/>
              <a:t>2012 Classic West Coast IPA</a:t>
            </a:r>
          </a:p>
        </p:txBody>
      </p:sp>
      <p:sp>
        <p:nvSpPr>
          <p:cNvPr id="10" name="Text Placeholder 9">
            <a:extLst>
              <a:ext uri="{FF2B5EF4-FFF2-40B4-BE49-F238E27FC236}">
                <a16:creationId xmlns:a16="http://schemas.microsoft.com/office/drawing/2014/main" id="{0B60F988-F69F-3BA2-2DEC-888C0F4975D2}"/>
              </a:ext>
            </a:extLst>
          </p:cNvPr>
          <p:cNvSpPr>
            <a:spLocks noGrp="1"/>
          </p:cNvSpPr>
          <p:nvPr>
            <p:ph type="body" sz="quarter" idx="17"/>
          </p:nvPr>
        </p:nvSpPr>
        <p:spPr/>
        <p:txBody>
          <a:bodyPr/>
          <a:lstStyle/>
          <a:p>
            <a:r>
              <a:rPr lang="en-US" dirty="0"/>
              <a:t>2026 Modern West Coast IPA</a:t>
            </a:r>
          </a:p>
        </p:txBody>
      </p:sp>
    </p:spTree>
    <p:extLst>
      <p:ext uri="{BB962C8B-B14F-4D97-AF65-F5344CB8AC3E}">
        <p14:creationId xmlns:p14="http://schemas.microsoft.com/office/powerpoint/2010/main" val="3839996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FACD462-76F7-45A0-A968-ECBCFC4E05C4}"/>
              </a:ext>
            </a:extLst>
          </p:cNvPr>
          <p:cNvSpPr>
            <a:spLocks noGrp="1"/>
          </p:cNvSpPr>
          <p:nvPr>
            <p:ph type="title"/>
          </p:nvPr>
        </p:nvSpPr>
        <p:spPr/>
        <p:txBody>
          <a:bodyPr>
            <a:normAutofit fontScale="90000"/>
          </a:bodyPr>
          <a:lstStyle/>
          <a:p>
            <a:r>
              <a:rPr lang="en-US" dirty="0"/>
              <a:t>Selecting Malt for Modern West Coast IPA</a:t>
            </a:r>
          </a:p>
        </p:txBody>
      </p:sp>
      <p:sp>
        <p:nvSpPr>
          <p:cNvPr id="9" name="Content Placeholder 8">
            <a:extLst>
              <a:ext uri="{FF2B5EF4-FFF2-40B4-BE49-F238E27FC236}">
                <a16:creationId xmlns:a16="http://schemas.microsoft.com/office/drawing/2014/main" id="{2A3641A2-BCC7-46C7-B95E-BE05DB01ED20}"/>
              </a:ext>
            </a:extLst>
          </p:cNvPr>
          <p:cNvSpPr>
            <a:spLocks noGrp="1"/>
          </p:cNvSpPr>
          <p:nvPr>
            <p:ph idx="1"/>
          </p:nvPr>
        </p:nvSpPr>
        <p:spPr>
          <a:xfrm>
            <a:off x="478395" y="1264119"/>
            <a:ext cx="6717933" cy="4871505"/>
          </a:xfrm>
        </p:spPr>
        <p:txBody>
          <a:bodyPr>
            <a:normAutofit fontScale="92500" lnSpcReduction="20000"/>
          </a:bodyPr>
          <a:lstStyle/>
          <a:p>
            <a:pPr marL="0" indent="0" algn="ctr" fontAlgn="b">
              <a:buNone/>
            </a:pPr>
            <a:r>
              <a:rPr lang="en-US" sz="2400" b="1" dirty="0"/>
              <a:t>Pilsner Malt</a:t>
            </a:r>
          </a:p>
          <a:p>
            <a:pPr marL="0" indent="0" algn="ctr" fontAlgn="b">
              <a:buNone/>
            </a:pPr>
            <a:r>
              <a:rPr lang="en-US" b="1" dirty="0">
                <a:solidFill>
                  <a:schemeClr val="accent2"/>
                </a:solidFill>
              </a:rPr>
              <a:t>Select a well modified, low color, low protein option.</a:t>
            </a:r>
            <a:r>
              <a:rPr lang="en-US" b="1" dirty="0"/>
              <a:t> </a:t>
            </a:r>
          </a:p>
          <a:p>
            <a:pPr marL="0" indent="0" fontAlgn="b">
              <a:buNone/>
            </a:pPr>
            <a:endParaRPr lang="en-US" b="1" dirty="0"/>
          </a:p>
          <a:p>
            <a:pPr fontAlgn="b"/>
            <a:r>
              <a:rPr lang="en-US" sz="2200" b="1" dirty="0"/>
              <a:t>Total Protein: </a:t>
            </a:r>
            <a:r>
              <a:rPr lang="en-US" sz="2200" b="1" dirty="0">
                <a:solidFill>
                  <a:schemeClr val="accent2"/>
                </a:solidFill>
              </a:rPr>
              <a:t>Low</a:t>
            </a:r>
            <a:r>
              <a:rPr lang="en-US" sz="2200" dirty="0"/>
              <a:t> &lt;11.5%</a:t>
            </a:r>
          </a:p>
          <a:p>
            <a:pPr marL="457200" lvl="1" indent="0" fontAlgn="b">
              <a:buNone/>
            </a:pPr>
            <a:endParaRPr lang="en-US" sz="2000" dirty="0"/>
          </a:p>
          <a:p>
            <a:pPr fontAlgn="b"/>
            <a:r>
              <a:rPr lang="en-US" sz="2200" b="1" dirty="0"/>
              <a:t>Color (SRM): </a:t>
            </a:r>
            <a:r>
              <a:rPr lang="en-US" sz="2200" b="1" dirty="0">
                <a:solidFill>
                  <a:schemeClr val="accent2"/>
                </a:solidFill>
              </a:rPr>
              <a:t>Low</a:t>
            </a:r>
            <a:r>
              <a:rPr lang="en-US" sz="2200" dirty="0"/>
              <a:t> 1.3 - 1.70</a:t>
            </a:r>
          </a:p>
          <a:p>
            <a:pPr marL="0" indent="0" fontAlgn="b">
              <a:buNone/>
            </a:pPr>
            <a:endParaRPr lang="en-US" sz="2000" dirty="0"/>
          </a:p>
          <a:p>
            <a:pPr fontAlgn="b"/>
            <a:r>
              <a:rPr lang="en-US" sz="2200" b="1" dirty="0"/>
              <a:t>Modification: </a:t>
            </a:r>
          </a:p>
          <a:p>
            <a:pPr lvl="1" fontAlgn="b"/>
            <a:r>
              <a:rPr lang="en-US" sz="2000" dirty="0"/>
              <a:t>A well modified malt will lead to better attenuation, improved beer clarity, and improved brewhouse performance. You should look for the following: </a:t>
            </a:r>
          </a:p>
          <a:p>
            <a:pPr lvl="2" fontAlgn="b"/>
            <a:r>
              <a:rPr lang="en-US" sz="1800" b="1" dirty="0"/>
              <a:t>S/T Ratio: 38.0-44.0</a:t>
            </a:r>
          </a:p>
          <a:p>
            <a:pPr lvl="2" fontAlgn="b"/>
            <a:r>
              <a:rPr lang="en-US" sz="1800" b="1" dirty="0"/>
              <a:t>F/C Grind Diff: &lt;1.5%</a:t>
            </a:r>
          </a:p>
          <a:p>
            <a:pPr lvl="2" fontAlgn="b"/>
            <a:r>
              <a:rPr lang="en-US" sz="1800" b="1" dirty="0"/>
              <a:t>Friability: &gt;85%</a:t>
            </a:r>
          </a:p>
          <a:p>
            <a:pPr lvl="2" fontAlgn="b"/>
            <a:r>
              <a:rPr lang="en-US" sz="1800" b="1" dirty="0"/>
              <a:t>Beta Glucan: &lt;100</a:t>
            </a:r>
          </a:p>
          <a:p>
            <a:pPr lvl="2" fontAlgn="b"/>
            <a:endParaRPr lang="en-US" sz="1800" b="1" dirty="0"/>
          </a:p>
        </p:txBody>
      </p:sp>
      <p:sp>
        <p:nvSpPr>
          <p:cNvPr id="4" name="Footer Placeholder 3">
            <a:extLst>
              <a:ext uri="{FF2B5EF4-FFF2-40B4-BE49-F238E27FC236}">
                <a16:creationId xmlns:a16="http://schemas.microsoft.com/office/drawing/2014/main" id="{0D8164A1-5392-4356-BE07-4370878ACC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2CBF88-B1B6-4D60-ABE5-0BDA65AC960D}"/>
              </a:ext>
            </a:extLst>
          </p:cNvPr>
          <p:cNvSpPr>
            <a:spLocks noGrp="1"/>
          </p:cNvSpPr>
          <p:nvPr>
            <p:ph type="sldNum" sz="quarter" idx="12"/>
          </p:nvPr>
        </p:nvSpPr>
        <p:spPr/>
        <p:txBody>
          <a:bodyPr/>
          <a:lstStyle/>
          <a:p>
            <a:fld id="{4FE89642-BFB8-4805-87A5-896CBA7AF180}" type="slidenum">
              <a:rPr lang="en-US" smtClean="0"/>
              <a:pPr/>
              <a:t>26</a:t>
            </a:fld>
            <a:endParaRPr lang="en-US"/>
          </a:p>
        </p:txBody>
      </p:sp>
      <p:pic>
        <p:nvPicPr>
          <p:cNvPr id="6" name="Picture Placeholder 7">
            <a:extLst>
              <a:ext uri="{FF2B5EF4-FFF2-40B4-BE49-F238E27FC236}">
                <a16:creationId xmlns:a16="http://schemas.microsoft.com/office/drawing/2014/main" id="{ED8EC453-D009-66E5-38D5-8D20248AFC18}"/>
              </a:ext>
            </a:extLst>
          </p:cNvPr>
          <p:cNvPicPr>
            <a:picLocks noGrp="1" noChangeAspect="1"/>
          </p:cNvPicPr>
          <p:nvPr>
            <p:ph type="pic" sz="quarter" idx="13"/>
          </p:nvPr>
        </p:nvPicPr>
        <p:blipFill>
          <a:blip r:embed="rId3"/>
          <a:srcRect l="28386" r="28386"/>
          <a:stretch/>
        </p:blipFill>
        <p:spPr>
          <a:xfrm>
            <a:off x="7570788" y="0"/>
            <a:ext cx="4621212" cy="5881688"/>
          </a:xfrm>
          <a:prstGeom prst="rect">
            <a:avLst/>
          </a:prstGeom>
          <a:solidFill>
            <a:srgbClr val="E1E8F2"/>
          </a:solidFill>
        </p:spPr>
      </p:pic>
    </p:spTree>
    <p:extLst>
      <p:ext uri="{BB962C8B-B14F-4D97-AF65-F5344CB8AC3E}">
        <p14:creationId xmlns:p14="http://schemas.microsoft.com/office/powerpoint/2010/main" val="679965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3526-F9F7-2AA3-418E-587BF9A09DE1}"/>
              </a:ext>
            </a:extLst>
          </p:cNvPr>
          <p:cNvSpPr>
            <a:spLocks noGrp="1"/>
          </p:cNvSpPr>
          <p:nvPr>
            <p:ph type="title"/>
          </p:nvPr>
        </p:nvSpPr>
        <p:spPr/>
        <p:txBody>
          <a:bodyPr/>
          <a:lstStyle/>
          <a:p>
            <a:r>
              <a:rPr lang="en-US" dirty="0"/>
              <a:t>Other Malt/Adjunct Considerations</a:t>
            </a:r>
          </a:p>
        </p:txBody>
      </p:sp>
      <p:sp>
        <p:nvSpPr>
          <p:cNvPr id="3" name="Content Placeholder 2">
            <a:extLst>
              <a:ext uri="{FF2B5EF4-FFF2-40B4-BE49-F238E27FC236}">
                <a16:creationId xmlns:a16="http://schemas.microsoft.com/office/drawing/2014/main" id="{9C3813AF-B205-0467-9095-390B4A8412CC}"/>
              </a:ext>
            </a:extLst>
          </p:cNvPr>
          <p:cNvSpPr>
            <a:spLocks noGrp="1"/>
          </p:cNvSpPr>
          <p:nvPr>
            <p:ph idx="1"/>
          </p:nvPr>
        </p:nvSpPr>
        <p:spPr>
          <a:xfrm>
            <a:off x="474923" y="1499618"/>
            <a:ext cx="5490604" cy="4957317"/>
          </a:xfrm>
        </p:spPr>
        <p:txBody>
          <a:bodyPr>
            <a:noAutofit/>
          </a:bodyPr>
          <a:lstStyle/>
          <a:p>
            <a:r>
              <a:rPr lang="en-US" sz="2200" b="1" dirty="0"/>
              <a:t>Blend! </a:t>
            </a:r>
          </a:p>
          <a:p>
            <a:pPr lvl="1"/>
            <a:r>
              <a:rPr lang="en-US" sz="2000" dirty="0"/>
              <a:t>A blend of malts can help create a more balanced flavor profile and help hit spec targets.</a:t>
            </a:r>
          </a:p>
          <a:p>
            <a:pPr lvl="2"/>
            <a:r>
              <a:rPr lang="en-US" dirty="0"/>
              <a:t>48% of survey respondents reported a blend of base malts.</a:t>
            </a:r>
          </a:p>
          <a:p>
            <a:pPr lvl="2"/>
            <a:r>
              <a:rPr lang="en-US" dirty="0"/>
              <a:t>EX: NA Pils &amp; GR Pils. Pils &amp; 2-Row. </a:t>
            </a:r>
            <a:endParaRPr lang="en-US" sz="2200" dirty="0"/>
          </a:p>
          <a:p>
            <a:r>
              <a:rPr lang="en-US" sz="2200" b="1" dirty="0"/>
              <a:t>Flaked Rice</a:t>
            </a:r>
          </a:p>
          <a:p>
            <a:pPr lvl="1"/>
            <a:r>
              <a:rPr lang="en-US" sz="2000" dirty="0"/>
              <a:t>Reduces color, protein, and flavor impact. Can help hop flavor pop. </a:t>
            </a:r>
            <a:endParaRPr lang="en-US" sz="2200" dirty="0"/>
          </a:p>
          <a:p>
            <a:r>
              <a:rPr lang="en-US" sz="2200" b="1" dirty="0"/>
              <a:t>Dextrose</a:t>
            </a:r>
          </a:p>
          <a:p>
            <a:pPr lvl="1"/>
            <a:r>
              <a:rPr lang="en-US" sz="2000" dirty="0"/>
              <a:t>Reduces color, protein, and flavor impact. Can help hop flavor pop. </a:t>
            </a:r>
          </a:p>
          <a:p>
            <a:pPr lvl="1"/>
            <a:r>
              <a:rPr lang="en-US" sz="2000" dirty="0"/>
              <a:t>Increases attenuation.</a:t>
            </a:r>
          </a:p>
        </p:txBody>
      </p:sp>
      <p:sp>
        <p:nvSpPr>
          <p:cNvPr id="4" name="Footer Placeholder 3">
            <a:extLst>
              <a:ext uri="{FF2B5EF4-FFF2-40B4-BE49-F238E27FC236}">
                <a16:creationId xmlns:a16="http://schemas.microsoft.com/office/drawing/2014/main" id="{0A88DCBB-FC51-59D7-24A6-5F88454F99E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6557107-4232-749B-FA25-8ED4EFAC71B1}"/>
              </a:ext>
            </a:extLst>
          </p:cNvPr>
          <p:cNvSpPr>
            <a:spLocks noGrp="1"/>
          </p:cNvSpPr>
          <p:nvPr>
            <p:ph type="sldNum" sz="quarter" idx="12"/>
          </p:nvPr>
        </p:nvSpPr>
        <p:spPr/>
        <p:txBody>
          <a:bodyPr/>
          <a:lstStyle/>
          <a:p>
            <a:fld id="{4FE89642-BFB8-4805-87A5-896CBA7AF180}" type="slidenum">
              <a:rPr lang="en-US" smtClean="0"/>
              <a:t>27</a:t>
            </a:fld>
            <a:endParaRPr lang="en-US"/>
          </a:p>
        </p:txBody>
      </p:sp>
      <p:sp>
        <p:nvSpPr>
          <p:cNvPr id="6" name="Content Placeholder 5">
            <a:extLst>
              <a:ext uri="{FF2B5EF4-FFF2-40B4-BE49-F238E27FC236}">
                <a16:creationId xmlns:a16="http://schemas.microsoft.com/office/drawing/2014/main" id="{5BE3F6E4-3752-5AEA-9A82-9DAFF821256C}"/>
              </a:ext>
            </a:extLst>
          </p:cNvPr>
          <p:cNvSpPr>
            <a:spLocks noGrp="1"/>
          </p:cNvSpPr>
          <p:nvPr>
            <p:ph idx="13"/>
          </p:nvPr>
        </p:nvSpPr>
        <p:spPr>
          <a:xfrm>
            <a:off x="6226474" y="1499618"/>
            <a:ext cx="5490604" cy="4856732"/>
          </a:xfrm>
        </p:spPr>
        <p:txBody>
          <a:bodyPr>
            <a:normAutofit lnSpcReduction="10000"/>
          </a:bodyPr>
          <a:lstStyle/>
          <a:p>
            <a:r>
              <a:rPr lang="en-US" sz="2200" b="1" dirty="0"/>
              <a:t>Wheat</a:t>
            </a:r>
          </a:p>
          <a:p>
            <a:pPr lvl="1"/>
            <a:r>
              <a:rPr lang="en-US" sz="2000" dirty="0"/>
              <a:t>Low Color Malted White Wheat or Flaked Wheat</a:t>
            </a:r>
          </a:p>
          <a:p>
            <a:pPr lvl="1"/>
            <a:r>
              <a:rPr lang="en-US" sz="2000" dirty="0"/>
              <a:t>This will aid in foam stability and improve mouthfeel at low finishing gravities. </a:t>
            </a:r>
          </a:p>
          <a:p>
            <a:pPr lvl="1"/>
            <a:r>
              <a:rPr lang="en-US" sz="2000" dirty="0"/>
              <a:t>Inclusion rates under 10% to prevent negative impacts such as haze or excessive body and flavor. </a:t>
            </a:r>
            <a:endParaRPr lang="en-US" sz="2200" b="1" dirty="0"/>
          </a:p>
          <a:p>
            <a:r>
              <a:rPr lang="en-US" sz="2200" b="1" dirty="0"/>
              <a:t>Beta Glucan Reducing Enzymes</a:t>
            </a:r>
          </a:p>
          <a:p>
            <a:pPr lvl="1"/>
            <a:r>
              <a:rPr lang="en-US" sz="2000" dirty="0"/>
              <a:t>Mostly related to less modified/ higher protein malts. Will aid in brewhouse efficiency/ performance and minimize some of the negative impacts of High BG wort such as chill haze. </a:t>
            </a:r>
          </a:p>
          <a:p>
            <a:pPr marL="457200" lvl="1" indent="0">
              <a:buNone/>
            </a:pPr>
            <a:endParaRPr lang="en-US" sz="2200" dirty="0"/>
          </a:p>
        </p:txBody>
      </p:sp>
    </p:spTree>
    <p:extLst>
      <p:ext uri="{BB962C8B-B14F-4D97-AF65-F5344CB8AC3E}">
        <p14:creationId xmlns:p14="http://schemas.microsoft.com/office/powerpoint/2010/main" val="3515358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CAB04D-A7E8-F613-0015-B751DB15786E}"/>
              </a:ext>
            </a:extLst>
          </p:cNvPr>
          <p:cNvSpPr>
            <a:spLocks noGrp="1"/>
          </p:cNvSpPr>
          <p:nvPr>
            <p:ph type="title"/>
          </p:nvPr>
        </p:nvSpPr>
        <p:spPr/>
        <p:txBody>
          <a:bodyPr/>
          <a:lstStyle/>
          <a:p>
            <a:r>
              <a:rPr lang="en-US" dirty="0"/>
              <a:t>Choosing Hops for Modern West Coast IPA</a:t>
            </a:r>
          </a:p>
        </p:txBody>
      </p:sp>
      <p:graphicFrame>
        <p:nvGraphicFramePr>
          <p:cNvPr id="13" name="Content Placeholder 12">
            <a:extLst>
              <a:ext uri="{FF2B5EF4-FFF2-40B4-BE49-F238E27FC236}">
                <a16:creationId xmlns:a16="http://schemas.microsoft.com/office/drawing/2014/main" id="{09BA946D-D16C-8F61-9BAF-35DDCAB538EE}"/>
              </a:ext>
            </a:extLst>
          </p:cNvPr>
          <p:cNvGraphicFramePr>
            <a:graphicFrameLocks noGrp="1"/>
          </p:cNvGraphicFramePr>
          <p:nvPr>
            <p:ph idx="1"/>
            <p:extLst>
              <p:ext uri="{D42A27DB-BD31-4B8C-83A1-F6EECF244321}">
                <p14:modId xmlns:p14="http://schemas.microsoft.com/office/powerpoint/2010/main" val="2359010496"/>
              </p:ext>
            </p:extLst>
          </p:nvPr>
        </p:nvGraphicFramePr>
        <p:xfrm>
          <a:off x="478001" y="1046404"/>
          <a:ext cx="11349036" cy="4903343"/>
        </p:xfrm>
        <a:graphic>
          <a:graphicData uri="http://schemas.openxmlformats.org/drawingml/2006/table">
            <a:tbl>
              <a:tblPr firstRow="1" bandRow="1">
                <a:tableStyleId>{5C22544A-7EE6-4342-B048-85BDC9FD1C3A}</a:tableStyleId>
              </a:tblPr>
              <a:tblGrid>
                <a:gridCol w="3783012">
                  <a:extLst>
                    <a:ext uri="{9D8B030D-6E8A-4147-A177-3AD203B41FA5}">
                      <a16:colId xmlns:a16="http://schemas.microsoft.com/office/drawing/2014/main" val="590039770"/>
                    </a:ext>
                  </a:extLst>
                </a:gridCol>
                <a:gridCol w="2893483">
                  <a:extLst>
                    <a:ext uri="{9D8B030D-6E8A-4147-A177-3AD203B41FA5}">
                      <a16:colId xmlns:a16="http://schemas.microsoft.com/office/drawing/2014/main" val="3766371832"/>
                    </a:ext>
                  </a:extLst>
                </a:gridCol>
                <a:gridCol w="4672541">
                  <a:extLst>
                    <a:ext uri="{9D8B030D-6E8A-4147-A177-3AD203B41FA5}">
                      <a16:colId xmlns:a16="http://schemas.microsoft.com/office/drawing/2014/main" val="2286297165"/>
                    </a:ext>
                  </a:extLst>
                </a:gridCol>
              </a:tblGrid>
              <a:tr h="370840">
                <a:tc>
                  <a:txBody>
                    <a:bodyPr/>
                    <a:lstStyle/>
                    <a:p>
                      <a:pPr algn="ctr"/>
                      <a:r>
                        <a:rPr lang="en-US" dirty="0"/>
                        <a:t>T-90/ Concentrated Pellets</a:t>
                      </a:r>
                    </a:p>
                  </a:txBody>
                  <a:tcPr>
                    <a:solidFill>
                      <a:schemeClr val="accent2"/>
                    </a:solidFill>
                  </a:tcPr>
                </a:tc>
                <a:tc>
                  <a:txBody>
                    <a:bodyPr/>
                    <a:lstStyle/>
                    <a:p>
                      <a:pPr algn="ctr"/>
                      <a:r>
                        <a:rPr lang="en-US" dirty="0"/>
                        <a:t>CO2 Extract</a:t>
                      </a:r>
                    </a:p>
                  </a:txBody>
                  <a:tcPr>
                    <a:solidFill>
                      <a:schemeClr val="accent2"/>
                    </a:solidFill>
                  </a:tcPr>
                </a:tc>
                <a:tc>
                  <a:txBody>
                    <a:bodyPr/>
                    <a:lstStyle/>
                    <a:p>
                      <a:pPr algn="ctr"/>
                      <a:r>
                        <a:rPr lang="en-US" dirty="0"/>
                        <a:t>Hot/ Cold Side Flowable Extract</a:t>
                      </a:r>
                    </a:p>
                  </a:txBody>
                  <a:tcPr>
                    <a:solidFill>
                      <a:schemeClr val="accent2"/>
                    </a:solidFill>
                  </a:tcPr>
                </a:tc>
                <a:extLst>
                  <a:ext uri="{0D108BD9-81ED-4DB2-BD59-A6C34878D82A}">
                    <a16:rowId xmlns:a16="http://schemas.microsoft.com/office/drawing/2014/main" val="2482978940"/>
                  </a:ext>
                </a:extLst>
              </a:tr>
              <a:tr h="370840">
                <a:tc>
                  <a:txBody>
                    <a:bodyPr/>
                    <a:lstStyle/>
                    <a:p>
                      <a:pPr algn="ctr"/>
                      <a:r>
                        <a:rPr lang="en-US" dirty="0"/>
                        <a:t>Mosaic</a:t>
                      </a:r>
                    </a:p>
                  </a:txBody>
                  <a:tcPr/>
                </a:tc>
                <a:tc>
                  <a:txBody>
                    <a:bodyPr/>
                    <a:lstStyle/>
                    <a:p>
                      <a:pPr algn="ctr"/>
                      <a:r>
                        <a:rPr lang="en-US" dirty="0"/>
                        <a:t>Simcoe</a:t>
                      </a:r>
                    </a:p>
                  </a:txBody>
                  <a:tcPr/>
                </a:tc>
                <a:tc>
                  <a:txBody>
                    <a:bodyPr/>
                    <a:lstStyle/>
                    <a:p>
                      <a:pPr algn="ctr"/>
                      <a:r>
                        <a:rPr lang="en-US" dirty="0"/>
                        <a:t>YCH </a:t>
                      </a:r>
                      <a:r>
                        <a:rPr lang="en-US" dirty="0" err="1"/>
                        <a:t>Hyperboost</a:t>
                      </a:r>
                      <a:endParaRPr lang="en-US" dirty="0"/>
                    </a:p>
                  </a:txBody>
                  <a:tcPr/>
                </a:tc>
                <a:extLst>
                  <a:ext uri="{0D108BD9-81ED-4DB2-BD59-A6C34878D82A}">
                    <a16:rowId xmlns:a16="http://schemas.microsoft.com/office/drawing/2014/main" val="3595338989"/>
                  </a:ext>
                </a:extLst>
              </a:tr>
              <a:tr h="453263">
                <a:tc>
                  <a:txBody>
                    <a:bodyPr/>
                    <a:lstStyle/>
                    <a:p>
                      <a:pPr algn="ctr"/>
                      <a:r>
                        <a:rPr lang="en-US" dirty="0"/>
                        <a:t>Simcoe</a:t>
                      </a:r>
                    </a:p>
                  </a:txBody>
                  <a:tcPr/>
                </a:tc>
                <a:tc>
                  <a:txBody>
                    <a:bodyPr/>
                    <a:lstStyle/>
                    <a:p>
                      <a:pPr algn="ctr"/>
                      <a:r>
                        <a:rPr lang="en-US" dirty="0"/>
                        <a:t>Mosaic</a:t>
                      </a:r>
                    </a:p>
                  </a:txBody>
                  <a:tcPr/>
                </a:tc>
                <a:tc>
                  <a:txBody>
                    <a:bodyPr/>
                    <a:lstStyle/>
                    <a:p>
                      <a:pPr algn="ctr"/>
                      <a:r>
                        <a:rPr lang="en-US" dirty="0"/>
                        <a:t>YCH </a:t>
                      </a:r>
                      <a:r>
                        <a:rPr lang="en-US" dirty="0" err="1"/>
                        <a:t>Dynaboost</a:t>
                      </a:r>
                      <a:endParaRPr lang="en-US" dirty="0"/>
                    </a:p>
                  </a:txBody>
                  <a:tcPr/>
                </a:tc>
                <a:extLst>
                  <a:ext uri="{0D108BD9-81ED-4DB2-BD59-A6C34878D82A}">
                    <a16:rowId xmlns:a16="http://schemas.microsoft.com/office/drawing/2014/main" val="2980797312"/>
                  </a:ext>
                </a:extLst>
              </a:tr>
              <a:tr h="370840">
                <a:tc>
                  <a:txBody>
                    <a:bodyPr/>
                    <a:lstStyle/>
                    <a:p>
                      <a:pPr algn="ctr"/>
                      <a:r>
                        <a:rPr lang="en-US" dirty="0"/>
                        <a:t>Citra</a:t>
                      </a:r>
                    </a:p>
                  </a:txBody>
                  <a:tcPr/>
                </a:tc>
                <a:tc>
                  <a:txBody>
                    <a:bodyPr/>
                    <a:lstStyle/>
                    <a:p>
                      <a:pPr algn="ctr"/>
                      <a:r>
                        <a:rPr lang="en-US" dirty="0"/>
                        <a:t>Citra</a:t>
                      </a:r>
                    </a:p>
                  </a:txBody>
                  <a:tcPr/>
                </a:tc>
                <a:tc>
                  <a:txBody>
                    <a:bodyPr/>
                    <a:lstStyle/>
                    <a:p>
                      <a:pPr algn="ctr"/>
                      <a:r>
                        <a:rPr lang="en-US" dirty="0"/>
                        <a:t>Haas Incognito</a:t>
                      </a:r>
                    </a:p>
                  </a:txBody>
                  <a:tcPr/>
                </a:tc>
                <a:extLst>
                  <a:ext uri="{0D108BD9-81ED-4DB2-BD59-A6C34878D82A}">
                    <a16:rowId xmlns:a16="http://schemas.microsoft.com/office/drawing/2014/main" val="823975966"/>
                  </a:ext>
                </a:extLst>
              </a:tr>
              <a:tr h="370840">
                <a:tc>
                  <a:txBody>
                    <a:bodyPr/>
                    <a:lstStyle/>
                    <a:p>
                      <a:pPr algn="ctr"/>
                      <a:r>
                        <a:rPr lang="en-US" dirty="0"/>
                        <a:t>Krush</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El Dorado</a:t>
                      </a:r>
                    </a:p>
                  </a:txBody>
                  <a:tcPr/>
                </a:tc>
                <a:tc>
                  <a:txBody>
                    <a:bodyPr/>
                    <a:lstStyle/>
                    <a:p>
                      <a:pPr algn="ctr"/>
                      <a:r>
                        <a:rPr lang="en-US" dirty="0"/>
                        <a:t>Haas Flex</a:t>
                      </a:r>
                    </a:p>
                  </a:txBody>
                  <a:tcPr/>
                </a:tc>
                <a:extLst>
                  <a:ext uri="{0D108BD9-81ED-4DB2-BD59-A6C34878D82A}">
                    <a16:rowId xmlns:a16="http://schemas.microsoft.com/office/drawing/2014/main" val="32309316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Strata</a:t>
                      </a:r>
                    </a:p>
                  </a:txBody>
                  <a:tcPr/>
                </a:tc>
                <a:tc>
                  <a:txBody>
                    <a:bodyPr/>
                    <a:lstStyle/>
                    <a:p>
                      <a:pPr algn="ctr"/>
                      <a:r>
                        <a:rPr lang="en-US" dirty="0"/>
                        <a:t>CTZ</a:t>
                      </a:r>
                    </a:p>
                  </a:txBody>
                  <a:tcPr/>
                </a:tc>
                <a:tc>
                  <a:txBody>
                    <a:bodyPr/>
                    <a:lstStyle/>
                    <a:p>
                      <a:pPr algn="ctr"/>
                      <a:r>
                        <a:rPr lang="en-US" dirty="0"/>
                        <a:t>Haas Spectrum</a:t>
                      </a:r>
                    </a:p>
                  </a:txBody>
                  <a:tcPr/>
                </a:tc>
                <a:extLst>
                  <a:ext uri="{0D108BD9-81ED-4DB2-BD59-A6C34878D82A}">
                    <a16:rowId xmlns:a16="http://schemas.microsoft.com/office/drawing/2014/main" val="3983160171"/>
                  </a:ext>
                </a:extLst>
              </a:tr>
              <a:tr h="370840">
                <a:tc>
                  <a:txBody>
                    <a:bodyPr/>
                    <a:lstStyle/>
                    <a:p>
                      <a:pPr algn="ctr"/>
                      <a:r>
                        <a:rPr lang="en-US" dirty="0"/>
                        <a:t>Nelson </a:t>
                      </a:r>
                      <a:r>
                        <a:rPr lang="en-US" dirty="0" err="1"/>
                        <a:t>Sauvin</a:t>
                      </a:r>
                      <a:endParaRPr lang="en-US" dirty="0"/>
                    </a:p>
                  </a:txBody>
                  <a:tcPr/>
                </a:tc>
                <a:tc>
                  <a:txBody>
                    <a:bodyPr/>
                    <a:lstStyle/>
                    <a:p>
                      <a:pPr algn="ctr"/>
                      <a:r>
                        <a:rPr lang="en-US" dirty="0"/>
                        <a:t>Warrior</a:t>
                      </a:r>
                    </a:p>
                  </a:txBody>
                  <a:tcPr/>
                </a:tc>
                <a:tc>
                  <a:txBody>
                    <a:bodyPr/>
                    <a:lstStyle/>
                    <a:p>
                      <a:pPr algn="ctr"/>
                      <a:r>
                        <a:rPr lang="en-US" dirty="0"/>
                        <a:t>Haas Prysma</a:t>
                      </a:r>
                    </a:p>
                  </a:txBody>
                  <a:tcPr/>
                </a:tc>
                <a:extLst>
                  <a:ext uri="{0D108BD9-81ED-4DB2-BD59-A6C34878D82A}">
                    <a16:rowId xmlns:a16="http://schemas.microsoft.com/office/drawing/2014/main" val="3241953329"/>
                  </a:ext>
                </a:extLst>
              </a:tr>
              <a:tr h="370840">
                <a:tc>
                  <a:txBody>
                    <a:bodyPr/>
                    <a:lstStyle/>
                    <a:p>
                      <a:pPr algn="ctr"/>
                      <a:r>
                        <a:rPr lang="en-US" dirty="0" err="1"/>
                        <a:t>Riwaka</a:t>
                      </a:r>
                      <a:endParaRPr lang="en-US" dirty="0"/>
                    </a:p>
                  </a:txBody>
                  <a:tcPr/>
                </a:tc>
                <a:tc>
                  <a:txBody>
                    <a:bodyPr/>
                    <a:lstStyle/>
                    <a:p>
                      <a:pPr algn="ctr"/>
                      <a:r>
                        <a:rPr lang="en-US" dirty="0"/>
                        <a:t>Nugget</a:t>
                      </a:r>
                    </a:p>
                  </a:txBody>
                  <a:tcPr/>
                </a:tc>
                <a:tc>
                  <a:txBody>
                    <a:bodyPr/>
                    <a:lstStyle/>
                    <a:p>
                      <a:pPr algn="ctr"/>
                      <a:r>
                        <a:rPr lang="en-US" dirty="0"/>
                        <a:t>Haas </a:t>
                      </a:r>
                      <a:r>
                        <a:rPr lang="en-US" dirty="0" err="1"/>
                        <a:t>Euphorics</a:t>
                      </a:r>
                      <a:endParaRPr lang="en-US" dirty="0"/>
                    </a:p>
                  </a:txBody>
                  <a:tcPr/>
                </a:tc>
                <a:extLst>
                  <a:ext uri="{0D108BD9-81ED-4DB2-BD59-A6C34878D82A}">
                    <a16:rowId xmlns:a16="http://schemas.microsoft.com/office/drawing/2014/main" val="3588153168"/>
                  </a:ext>
                </a:extLst>
              </a:tr>
              <a:tr h="370840">
                <a:tc>
                  <a:txBody>
                    <a:bodyPr/>
                    <a:lstStyle/>
                    <a:p>
                      <a:pPr algn="ctr"/>
                      <a:r>
                        <a:rPr lang="en-US" dirty="0" err="1"/>
                        <a:t>Nectaron</a:t>
                      </a:r>
                      <a:endParaRPr lang="en-US" dirty="0"/>
                    </a:p>
                  </a:txBody>
                  <a:tcPr/>
                </a:tc>
                <a:tc>
                  <a:txBody>
                    <a:bodyPr/>
                    <a:lstStyle/>
                    <a:p>
                      <a:pPr algn="ctr"/>
                      <a:r>
                        <a:rPr lang="en-US" dirty="0"/>
                        <a:t>Chinook</a:t>
                      </a:r>
                    </a:p>
                  </a:txBody>
                  <a:tcPr/>
                </a:tc>
                <a:tc>
                  <a:txBody>
                    <a:bodyPr/>
                    <a:lstStyle/>
                    <a:p>
                      <a:pPr algn="ctr"/>
                      <a:r>
                        <a:rPr lang="en-US" dirty="0"/>
                        <a:t>Freestyle </a:t>
                      </a:r>
                      <a:r>
                        <a:rPr lang="en-US" dirty="0" err="1"/>
                        <a:t>SubZero</a:t>
                      </a:r>
                      <a:r>
                        <a:rPr lang="en-US" dirty="0"/>
                        <a:t> Hop Kief</a:t>
                      </a:r>
                    </a:p>
                  </a:txBody>
                  <a:tcPr/>
                </a:tc>
                <a:extLst>
                  <a:ext uri="{0D108BD9-81ED-4DB2-BD59-A6C34878D82A}">
                    <a16:rowId xmlns:a16="http://schemas.microsoft.com/office/drawing/2014/main" val="313461631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CTZ (Mainly </a:t>
                      </a:r>
                      <a:r>
                        <a:rPr lang="en-US" dirty="0" err="1"/>
                        <a:t>Cryo</a:t>
                      </a:r>
                      <a:r>
                        <a:rPr lang="en-US" dirty="0"/>
                        <a:t>)</a:t>
                      </a:r>
                    </a:p>
                  </a:txBody>
                  <a:tcPr/>
                </a:tc>
                <a:tc>
                  <a:txBody>
                    <a:bodyPr/>
                    <a:lstStyle/>
                    <a:p>
                      <a:pPr algn="ctr"/>
                      <a:r>
                        <a:rPr lang="en-US" dirty="0"/>
                        <a:t>Amarillo</a:t>
                      </a:r>
                    </a:p>
                  </a:txBody>
                  <a:tcPr/>
                </a:tc>
                <a:tc>
                  <a:txBody>
                    <a:bodyPr/>
                    <a:lstStyle/>
                    <a:p>
                      <a:pPr algn="ctr"/>
                      <a:r>
                        <a:rPr lang="en-US" dirty="0"/>
                        <a:t>TNS </a:t>
                      </a:r>
                      <a:r>
                        <a:rPr lang="en-US" dirty="0" err="1"/>
                        <a:t>HopBurst</a:t>
                      </a:r>
                      <a:endParaRPr lang="en-US" dirty="0"/>
                    </a:p>
                  </a:txBody>
                  <a:tcPr/>
                </a:tc>
                <a:extLst>
                  <a:ext uri="{0D108BD9-81ED-4DB2-BD59-A6C34878D82A}">
                    <a16:rowId xmlns:a16="http://schemas.microsoft.com/office/drawing/2014/main" val="1874864519"/>
                  </a:ext>
                </a:extLst>
              </a:tr>
              <a:tr h="370840">
                <a:tc>
                  <a:txBody>
                    <a:bodyPr/>
                    <a:lstStyle/>
                    <a:p>
                      <a:pPr algn="ctr"/>
                      <a:r>
                        <a:rPr lang="en-US" dirty="0"/>
                        <a:t>Chinook</a:t>
                      </a:r>
                    </a:p>
                  </a:txBody>
                  <a:tcPr/>
                </a:tc>
                <a:tc>
                  <a:txBody>
                    <a:bodyPr/>
                    <a:lstStyle/>
                    <a:p>
                      <a:pPr algn="ctr"/>
                      <a:r>
                        <a:rPr lang="en-US" dirty="0"/>
                        <a:t>Idaho 7</a:t>
                      </a:r>
                    </a:p>
                  </a:txBody>
                  <a:tcPr/>
                </a:tc>
                <a:tc>
                  <a:txBody>
                    <a:bodyPr/>
                    <a:lstStyle/>
                    <a:p>
                      <a:pPr algn="ctr"/>
                      <a:r>
                        <a:rPr lang="en-US" dirty="0" err="1"/>
                        <a:t>Abstrax</a:t>
                      </a:r>
                      <a:r>
                        <a:rPr lang="en-US" dirty="0"/>
                        <a:t> Quantum</a:t>
                      </a:r>
                    </a:p>
                  </a:txBody>
                  <a:tcPr/>
                </a:tc>
                <a:extLst>
                  <a:ext uri="{0D108BD9-81ED-4DB2-BD59-A6C34878D82A}">
                    <a16:rowId xmlns:a16="http://schemas.microsoft.com/office/drawing/2014/main" val="38196567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Idaho 7</a:t>
                      </a:r>
                    </a:p>
                  </a:txBody>
                  <a:tcPr/>
                </a:tc>
                <a:tc>
                  <a:txBody>
                    <a:bodyPr/>
                    <a:lstStyle/>
                    <a:p>
                      <a:pPr algn="ctr"/>
                      <a:r>
                        <a:rPr lang="en-US" dirty="0" err="1"/>
                        <a:t>Ekuanot</a:t>
                      </a:r>
                      <a:endParaRPr lang="en-US" dirty="0"/>
                    </a:p>
                  </a:txBody>
                  <a:tcPr/>
                </a:tc>
                <a:tc>
                  <a:txBody>
                    <a:bodyPr/>
                    <a:lstStyle/>
                    <a:p>
                      <a:pPr algn="ctr"/>
                      <a:r>
                        <a:rPr lang="en-US" dirty="0" err="1"/>
                        <a:t>Hopsteiner</a:t>
                      </a:r>
                      <a:r>
                        <a:rPr lang="en-US" dirty="0"/>
                        <a:t> </a:t>
                      </a:r>
                      <a:r>
                        <a:rPr lang="en-US" dirty="0" err="1"/>
                        <a:t>HopFlow</a:t>
                      </a:r>
                      <a:endParaRPr lang="en-US" dirty="0"/>
                    </a:p>
                  </a:txBody>
                  <a:tcPr/>
                </a:tc>
                <a:extLst>
                  <a:ext uri="{0D108BD9-81ED-4DB2-BD59-A6C34878D82A}">
                    <a16:rowId xmlns:a16="http://schemas.microsoft.com/office/drawing/2014/main" val="3930656574"/>
                  </a:ext>
                </a:extLst>
              </a:tr>
              <a:tr h="370840">
                <a:tc>
                  <a:txBody>
                    <a:bodyPr/>
                    <a:lstStyle/>
                    <a:p>
                      <a:pPr algn="ctr"/>
                      <a:r>
                        <a:rPr lang="en-US" dirty="0"/>
                        <a:t>YCH </a:t>
                      </a:r>
                      <a:r>
                        <a:rPr lang="en-US" dirty="0" err="1"/>
                        <a:t>Cryo</a:t>
                      </a:r>
                      <a:r>
                        <a:rPr lang="en-US" dirty="0"/>
                        <a:t> Fresh Hops</a:t>
                      </a:r>
                    </a:p>
                  </a:txBody>
                  <a:tcPr/>
                </a:tc>
                <a:tc>
                  <a:txBody>
                    <a:bodyPr/>
                    <a:lstStyle/>
                    <a:p>
                      <a:pPr algn="ctr"/>
                      <a:r>
                        <a:rPr lang="en-US" dirty="0"/>
                        <a:t>Bravo</a:t>
                      </a:r>
                    </a:p>
                  </a:txBody>
                  <a:tcPr/>
                </a:tc>
                <a:tc>
                  <a:txBody>
                    <a:bodyPr/>
                    <a:lstStyle/>
                    <a:p>
                      <a:pPr algn="ctr"/>
                      <a:r>
                        <a:rPr lang="en-US" dirty="0" err="1"/>
                        <a:t>Hopsteiner</a:t>
                      </a:r>
                      <a:r>
                        <a:rPr lang="en-US" dirty="0"/>
                        <a:t> Salvo</a:t>
                      </a:r>
                    </a:p>
                  </a:txBody>
                  <a:tcPr/>
                </a:tc>
                <a:extLst>
                  <a:ext uri="{0D108BD9-81ED-4DB2-BD59-A6C34878D82A}">
                    <a16:rowId xmlns:a16="http://schemas.microsoft.com/office/drawing/2014/main" val="3317460814"/>
                  </a:ext>
                </a:extLst>
              </a:tr>
            </a:tbl>
          </a:graphicData>
        </a:graphic>
      </p:graphicFrame>
      <p:sp>
        <p:nvSpPr>
          <p:cNvPr id="4" name="Footer Placeholder 3">
            <a:extLst>
              <a:ext uri="{FF2B5EF4-FFF2-40B4-BE49-F238E27FC236}">
                <a16:creationId xmlns:a16="http://schemas.microsoft.com/office/drawing/2014/main" id="{1FBFEDC4-4ACE-287B-560C-2D420B126B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F5E323-BDF2-3BCD-5DDB-5A3EEEC92054}"/>
              </a:ext>
            </a:extLst>
          </p:cNvPr>
          <p:cNvSpPr>
            <a:spLocks noGrp="1"/>
          </p:cNvSpPr>
          <p:nvPr>
            <p:ph type="sldNum" sz="quarter" idx="12"/>
          </p:nvPr>
        </p:nvSpPr>
        <p:spPr/>
        <p:txBody>
          <a:bodyPr/>
          <a:lstStyle/>
          <a:p>
            <a:fld id="{4FE89642-BFB8-4805-87A5-896CBA7AF180}" type="slidenum">
              <a:rPr lang="en-US" smtClean="0"/>
              <a:t>28</a:t>
            </a:fld>
            <a:endParaRPr lang="en-US"/>
          </a:p>
        </p:txBody>
      </p:sp>
    </p:spTree>
    <p:extLst>
      <p:ext uri="{BB962C8B-B14F-4D97-AF65-F5344CB8AC3E}">
        <p14:creationId xmlns:p14="http://schemas.microsoft.com/office/powerpoint/2010/main" val="3380093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737C2-FDD6-D9E6-08B0-0D16DCAB9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7D153-FE1E-2BA5-1CB0-60EF5C2340F9}"/>
              </a:ext>
            </a:extLst>
          </p:cNvPr>
          <p:cNvSpPr>
            <a:spLocks noGrp="1"/>
          </p:cNvSpPr>
          <p:nvPr>
            <p:ph type="title"/>
          </p:nvPr>
        </p:nvSpPr>
        <p:spPr/>
        <p:txBody>
          <a:bodyPr/>
          <a:lstStyle/>
          <a:p>
            <a:r>
              <a:rPr lang="en-US" dirty="0"/>
              <a:t>Other Hop Considerations</a:t>
            </a:r>
          </a:p>
        </p:txBody>
      </p:sp>
      <p:sp>
        <p:nvSpPr>
          <p:cNvPr id="3" name="Content Placeholder 2">
            <a:extLst>
              <a:ext uri="{FF2B5EF4-FFF2-40B4-BE49-F238E27FC236}">
                <a16:creationId xmlns:a16="http://schemas.microsoft.com/office/drawing/2014/main" id="{6E17738C-28DD-439C-4B2A-997806FE2F8C}"/>
              </a:ext>
            </a:extLst>
          </p:cNvPr>
          <p:cNvSpPr>
            <a:spLocks noGrp="1"/>
          </p:cNvSpPr>
          <p:nvPr>
            <p:ph idx="1"/>
          </p:nvPr>
        </p:nvSpPr>
        <p:spPr>
          <a:xfrm>
            <a:off x="474922" y="1064694"/>
            <a:ext cx="5490604" cy="4957317"/>
          </a:xfrm>
        </p:spPr>
        <p:txBody>
          <a:bodyPr>
            <a:noAutofit/>
          </a:bodyPr>
          <a:lstStyle/>
          <a:p>
            <a:pPr lvl="1"/>
            <a:r>
              <a:rPr lang="en-US" sz="1700" b="1" dirty="0">
                <a:solidFill>
                  <a:schemeClr val="accent2"/>
                </a:solidFill>
              </a:rPr>
              <a:t>Shift from classic “C‑hops”</a:t>
            </a:r>
            <a:r>
              <a:rPr lang="en-US" sz="1700" dirty="0">
                <a:solidFill>
                  <a:schemeClr val="accent2"/>
                </a:solidFill>
              </a:rPr>
              <a:t> </a:t>
            </a:r>
            <a:r>
              <a:rPr lang="en-US" sz="1700" b="1" dirty="0">
                <a:solidFill>
                  <a:schemeClr val="accent2"/>
                </a:solidFill>
              </a:rPr>
              <a:t>to</a:t>
            </a:r>
            <a:r>
              <a:rPr lang="en-US" sz="1700" dirty="0">
                <a:solidFill>
                  <a:schemeClr val="accent2"/>
                </a:solidFill>
              </a:rPr>
              <a:t> </a:t>
            </a:r>
            <a:r>
              <a:rPr lang="en-US" sz="1700" b="1" dirty="0">
                <a:solidFill>
                  <a:schemeClr val="accent2"/>
                </a:solidFill>
              </a:rPr>
              <a:t>modern fruit‑forward varieties</a:t>
            </a:r>
            <a:r>
              <a:rPr lang="en-US" sz="1700" dirty="0">
                <a:solidFill>
                  <a:schemeClr val="accent2"/>
                </a:solidFill>
              </a:rPr>
              <a:t>. </a:t>
            </a:r>
            <a:r>
              <a:rPr lang="en-US" sz="1700" dirty="0"/>
              <a:t>Aromatics are more intense citrus, tropical, berry. Pine/dank reduced but still present in low amounts.</a:t>
            </a:r>
          </a:p>
          <a:p>
            <a:pPr marL="457200" lvl="1" indent="0">
              <a:buNone/>
            </a:pPr>
            <a:endParaRPr lang="en-US" sz="1700" dirty="0"/>
          </a:p>
          <a:p>
            <a:pPr lvl="1"/>
            <a:r>
              <a:rPr lang="en-US" sz="1700" b="1" dirty="0">
                <a:solidFill>
                  <a:schemeClr val="accent2"/>
                </a:solidFill>
              </a:rPr>
              <a:t>Use classic hops strategically</a:t>
            </a:r>
            <a:r>
              <a:rPr lang="en-US" sz="1700" dirty="0">
                <a:solidFill>
                  <a:schemeClr val="accent2"/>
                </a:solidFill>
              </a:rPr>
              <a:t> </a:t>
            </a:r>
            <a:r>
              <a:rPr lang="en-US" sz="1700" dirty="0"/>
              <a:t>add danker, high‑myrcene hops during fermentation to blow off harshness. Select classic hops for more modern expression. EX </a:t>
            </a:r>
            <a:r>
              <a:rPr lang="en-US" sz="1700" dirty="0" err="1"/>
              <a:t>Cryo</a:t>
            </a:r>
            <a:r>
              <a:rPr lang="en-US" sz="1700" dirty="0"/>
              <a:t> CTZ, Oregon CHI/CEN, SIM added during Ferm. </a:t>
            </a:r>
          </a:p>
          <a:p>
            <a:pPr marL="457200" lvl="1" indent="0">
              <a:buNone/>
            </a:pPr>
            <a:endParaRPr lang="en-US" sz="1700" dirty="0"/>
          </a:p>
          <a:p>
            <a:pPr lvl="1"/>
            <a:r>
              <a:rPr lang="en-US" sz="1700" b="1" dirty="0">
                <a:solidFill>
                  <a:schemeClr val="accent2"/>
                </a:solidFill>
              </a:rPr>
              <a:t>Favor T90 pellets</a:t>
            </a:r>
            <a:r>
              <a:rPr lang="en-US" sz="1700" dirty="0">
                <a:solidFill>
                  <a:schemeClr val="accent2"/>
                </a:solidFill>
              </a:rPr>
              <a:t> </a:t>
            </a:r>
            <a:r>
              <a:rPr lang="en-US" sz="1700" dirty="0"/>
              <a:t>as the base; use </a:t>
            </a:r>
            <a:r>
              <a:rPr lang="en-US" sz="1700" dirty="0" err="1"/>
              <a:t>Cryo</a:t>
            </a:r>
            <a:r>
              <a:rPr lang="en-US" sz="1700" dirty="0"/>
              <a:t> and </a:t>
            </a:r>
            <a:r>
              <a:rPr lang="en-US" sz="1700" dirty="0" err="1"/>
              <a:t>Flowables</a:t>
            </a:r>
            <a:r>
              <a:rPr lang="en-US" sz="1700" dirty="0"/>
              <a:t> to accent, not dominate.</a:t>
            </a:r>
          </a:p>
          <a:p>
            <a:pPr marL="457200" lvl="1" indent="0">
              <a:buNone/>
            </a:pPr>
            <a:endParaRPr lang="en-US" sz="1700" dirty="0"/>
          </a:p>
          <a:p>
            <a:pPr lvl="1"/>
            <a:r>
              <a:rPr lang="en-US" sz="1700" b="1" dirty="0">
                <a:solidFill>
                  <a:schemeClr val="accent2"/>
                </a:solidFill>
              </a:rPr>
              <a:t>Start small with modern hop products</a:t>
            </a:r>
            <a:r>
              <a:rPr lang="en-US" sz="1700" dirty="0">
                <a:solidFill>
                  <a:schemeClr val="accent2"/>
                </a:solidFill>
              </a:rPr>
              <a:t>  </a:t>
            </a:r>
            <a:r>
              <a:rPr lang="en-US" sz="1700" dirty="0"/>
              <a:t>avoid extract “oiliness”; increase gradually.</a:t>
            </a:r>
          </a:p>
          <a:p>
            <a:pPr lvl="1"/>
            <a:endParaRPr lang="en-US" sz="1600" dirty="0"/>
          </a:p>
          <a:p>
            <a:pPr marL="457200" lvl="1" indent="0">
              <a:buNone/>
            </a:pPr>
            <a:endParaRPr lang="en-US" sz="1600" dirty="0"/>
          </a:p>
        </p:txBody>
      </p:sp>
      <p:sp>
        <p:nvSpPr>
          <p:cNvPr id="4" name="Footer Placeholder 3">
            <a:extLst>
              <a:ext uri="{FF2B5EF4-FFF2-40B4-BE49-F238E27FC236}">
                <a16:creationId xmlns:a16="http://schemas.microsoft.com/office/drawing/2014/main" id="{4F773354-4D9F-0AF8-4BBE-AE5767EF1BF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057EC7A-53D4-ADB3-A2A5-01B781C5E753}"/>
              </a:ext>
            </a:extLst>
          </p:cNvPr>
          <p:cNvSpPr>
            <a:spLocks noGrp="1"/>
          </p:cNvSpPr>
          <p:nvPr>
            <p:ph type="sldNum" sz="quarter" idx="12"/>
          </p:nvPr>
        </p:nvSpPr>
        <p:spPr/>
        <p:txBody>
          <a:bodyPr/>
          <a:lstStyle/>
          <a:p>
            <a:fld id="{4FE89642-BFB8-4805-87A5-896CBA7AF180}" type="slidenum">
              <a:rPr lang="en-US" smtClean="0"/>
              <a:t>29</a:t>
            </a:fld>
            <a:endParaRPr lang="en-US"/>
          </a:p>
        </p:txBody>
      </p:sp>
      <p:sp>
        <p:nvSpPr>
          <p:cNvPr id="6" name="Content Placeholder 5">
            <a:extLst>
              <a:ext uri="{FF2B5EF4-FFF2-40B4-BE49-F238E27FC236}">
                <a16:creationId xmlns:a16="http://schemas.microsoft.com/office/drawing/2014/main" id="{C1A7DE42-2FE9-7C80-44AC-CEE29A05D57E}"/>
              </a:ext>
            </a:extLst>
          </p:cNvPr>
          <p:cNvSpPr>
            <a:spLocks noGrp="1"/>
          </p:cNvSpPr>
          <p:nvPr>
            <p:ph idx="13"/>
          </p:nvPr>
        </p:nvSpPr>
        <p:spPr>
          <a:xfrm>
            <a:off x="6096000" y="1064694"/>
            <a:ext cx="5621078" cy="5291656"/>
          </a:xfrm>
        </p:spPr>
        <p:txBody>
          <a:bodyPr>
            <a:normAutofit fontScale="92500" lnSpcReduction="10000"/>
          </a:bodyPr>
          <a:lstStyle/>
          <a:p>
            <a:pPr lvl="1"/>
            <a:r>
              <a:rPr lang="en-US" b="1" dirty="0">
                <a:solidFill>
                  <a:schemeClr val="accent2"/>
                </a:solidFill>
              </a:rPr>
              <a:t>Be dynamic with bittering addition placement </a:t>
            </a:r>
            <a:r>
              <a:rPr lang="en-US" dirty="0"/>
              <a:t>don’t skip kettle hops. Utilize CO2 Extract or Low </a:t>
            </a:r>
            <a:r>
              <a:rPr lang="en-US" dirty="0" err="1"/>
              <a:t>Cohumulone</a:t>
            </a:r>
            <a:r>
              <a:rPr lang="en-US" dirty="0"/>
              <a:t> Hops to set a firm, but clean bitterness. Favor late kettle additions. </a:t>
            </a:r>
          </a:p>
          <a:p>
            <a:pPr lvl="1"/>
            <a:endParaRPr lang="en-US" dirty="0"/>
          </a:p>
          <a:p>
            <a:pPr lvl="1"/>
            <a:r>
              <a:rPr lang="en-US" b="1" dirty="0">
                <a:solidFill>
                  <a:schemeClr val="accent2"/>
                </a:solidFill>
              </a:rPr>
              <a:t>Cool whirlpool </a:t>
            </a:r>
            <a:r>
              <a:rPr lang="en-US" dirty="0"/>
              <a:t>enhances aroma and  without harsh bitterness. Reduces DMS concerns as well. </a:t>
            </a:r>
          </a:p>
          <a:p>
            <a:pPr lvl="1"/>
            <a:endParaRPr lang="en-US" dirty="0"/>
          </a:p>
          <a:p>
            <a:pPr lvl="1"/>
            <a:r>
              <a:rPr lang="en-US" b="1" dirty="0">
                <a:solidFill>
                  <a:schemeClr val="accent2"/>
                </a:solidFill>
              </a:rPr>
              <a:t>Remove dry hops quickly</a:t>
            </a:r>
            <a:r>
              <a:rPr lang="en-US" dirty="0">
                <a:solidFill>
                  <a:schemeClr val="accent2"/>
                </a:solidFill>
              </a:rPr>
              <a:t> </a:t>
            </a:r>
            <a:r>
              <a:rPr lang="en-US" dirty="0"/>
              <a:t>after contact time no benefits after peak extraction.</a:t>
            </a:r>
          </a:p>
          <a:p>
            <a:pPr lvl="1"/>
            <a:endParaRPr lang="en-US" dirty="0"/>
          </a:p>
          <a:p>
            <a:pPr lvl="1"/>
            <a:r>
              <a:rPr lang="en-US" b="1" dirty="0">
                <a:solidFill>
                  <a:schemeClr val="accent2"/>
                </a:solidFill>
              </a:rPr>
              <a:t>Avoid over‑dry hopping by weight</a:t>
            </a:r>
            <a:r>
              <a:rPr lang="en-US" dirty="0">
                <a:solidFill>
                  <a:schemeClr val="accent2"/>
                </a:solidFill>
              </a:rPr>
              <a:t> </a:t>
            </a:r>
            <a:r>
              <a:rPr lang="en-US" dirty="0"/>
              <a:t>choose varieties first, then ratio. Utilize </a:t>
            </a:r>
            <a:r>
              <a:rPr lang="en-US" dirty="0" err="1"/>
              <a:t>cryo</a:t>
            </a:r>
            <a:r>
              <a:rPr lang="en-US" dirty="0"/>
              <a:t> and </a:t>
            </a:r>
            <a:r>
              <a:rPr lang="en-US" dirty="0" err="1"/>
              <a:t>flowables</a:t>
            </a:r>
            <a:r>
              <a:rPr lang="en-US" dirty="0"/>
              <a:t> to reduce dry hop charge as #/bbl. </a:t>
            </a:r>
          </a:p>
          <a:p>
            <a:pPr marL="457200" lvl="1" indent="0">
              <a:buNone/>
            </a:pPr>
            <a:endParaRPr lang="en-US" dirty="0"/>
          </a:p>
          <a:p>
            <a:pPr lvl="1"/>
            <a:r>
              <a:rPr lang="en-US" sz="1900" b="1" dirty="0">
                <a:solidFill>
                  <a:schemeClr val="accent2"/>
                </a:solidFill>
              </a:rPr>
              <a:t>Larger whirlpool + dry hop additions </a:t>
            </a:r>
            <a:r>
              <a:rPr lang="en-US" sz="1900" dirty="0"/>
              <a:t>modern beers push aroma over bitterness. This will help achieve “Hop Saturation”. </a:t>
            </a:r>
          </a:p>
          <a:p>
            <a:pPr marL="457200" lvl="1" indent="0">
              <a:buNone/>
            </a:pPr>
            <a:endParaRPr lang="en-US" sz="1600" dirty="0"/>
          </a:p>
          <a:p>
            <a:pPr lvl="1"/>
            <a:endParaRPr lang="en-US" sz="2400" dirty="0"/>
          </a:p>
          <a:p>
            <a:pPr marL="457200" lvl="1" indent="0">
              <a:buNone/>
            </a:pPr>
            <a:endParaRPr lang="en-US" sz="2200" dirty="0"/>
          </a:p>
        </p:txBody>
      </p:sp>
    </p:spTree>
    <p:extLst>
      <p:ext uri="{BB962C8B-B14F-4D97-AF65-F5344CB8AC3E}">
        <p14:creationId xmlns:p14="http://schemas.microsoft.com/office/powerpoint/2010/main" val="1260356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F1A6A-92B2-6FE5-5998-8FE77E4ED820}"/>
              </a:ext>
            </a:extLst>
          </p:cNvPr>
          <p:cNvSpPr>
            <a:spLocks noGrp="1"/>
          </p:cNvSpPr>
          <p:nvPr>
            <p:ph type="title"/>
          </p:nvPr>
        </p:nvSpPr>
        <p:spPr/>
        <p:txBody>
          <a:bodyPr/>
          <a:lstStyle/>
          <a:p>
            <a:r>
              <a:rPr lang="en-US" dirty="0"/>
              <a:t>Classic West Coast IPA</a:t>
            </a:r>
          </a:p>
        </p:txBody>
      </p:sp>
      <p:sp>
        <p:nvSpPr>
          <p:cNvPr id="3" name="Text Placeholder 2">
            <a:extLst>
              <a:ext uri="{FF2B5EF4-FFF2-40B4-BE49-F238E27FC236}">
                <a16:creationId xmlns:a16="http://schemas.microsoft.com/office/drawing/2014/main" id="{337579E0-2FB5-2E3E-9956-49EF1C3A61F9}"/>
              </a:ext>
            </a:extLst>
          </p:cNvPr>
          <p:cNvSpPr>
            <a:spLocks noGrp="1"/>
          </p:cNvSpPr>
          <p:nvPr>
            <p:ph type="body" idx="1"/>
          </p:nvPr>
        </p:nvSpPr>
        <p:spPr/>
        <p:txBody>
          <a:bodyPr>
            <a:normAutofit lnSpcReduction="10000"/>
          </a:bodyPr>
          <a:lstStyle/>
          <a:p>
            <a:r>
              <a:rPr lang="en-US" dirty="0"/>
              <a:t>Section 1</a:t>
            </a:r>
          </a:p>
        </p:txBody>
      </p:sp>
      <p:sp>
        <p:nvSpPr>
          <p:cNvPr id="4" name="Footer Placeholder 3">
            <a:extLst>
              <a:ext uri="{FF2B5EF4-FFF2-40B4-BE49-F238E27FC236}">
                <a16:creationId xmlns:a16="http://schemas.microsoft.com/office/drawing/2014/main" id="{8BCF7A46-1694-D084-4BBB-C24517A15E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0E4C88-9B18-4A11-BDCD-2D71E6705158}"/>
              </a:ext>
            </a:extLst>
          </p:cNvPr>
          <p:cNvSpPr>
            <a:spLocks noGrp="1"/>
          </p:cNvSpPr>
          <p:nvPr>
            <p:ph type="sldNum" sz="quarter" idx="12"/>
          </p:nvPr>
        </p:nvSpPr>
        <p:spPr/>
        <p:txBody>
          <a:bodyPr/>
          <a:lstStyle/>
          <a:p>
            <a:fld id="{4FE89642-BFB8-4805-87A5-896CBA7AF180}" type="slidenum">
              <a:rPr lang="en-US" smtClean="0"/>
              <a:t>3</a:t>
            </a:fld>
            <a:endParaRPr lang="en-US"/>
          </a:p>
        </p:txBody>
      </p:sp>
    </p:spTree>
    <p:extLst>
      <p:ext uri="{BB962C8B-B14F-4D97-AF65-F5344CB8AC3E}">
        <p14:creationId xmlns:p14="http://schemas.microsoft.com/office/powerpoint/2010/main" val="881592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2260C1-8F31-A135-7A77-1FA7A2D4781D}"/>
              </a:ext>
            </a:extLst>
          </p:cNvPr>
          <p:cNvSpPr>
            <a:spLocks noGrp="1"/>
          </p:cNvSpPr>
          <p:nvPr>
            <p:ph type="title"/>
          </p:nvPr>
        </p:nvSpPr>
        <p:spPr/>
        <p:txBody>
          <a:bodyPr/>
          <a:lstStyle/>
          <a:p>
            <a:r>
              <a:rPr lang="en-US" dirty="0"/>
              <a:t>Yeast Considerations </a:t>
            </a:r>
          </a:p>
        </p:txBody>
      </p:sp>
      <p:sp>
        <p:nvSpPr>
          <p:cNvPr id="2" name="Content Placeholder 1">
            <a:extLst>
              <a:ext uri="{FF2B5EF4-FFF2-40B4-BE49-F238E27FC236}">
                <a16:creationId xmlns:a16="http://schemas.microsoft.com/office/drawing/2014/main" id="{693A3CE5-E61A-9AAE-34E2-BA864C218F9F}"/>
              </a:ext>
            </a:extLst>
          </p:cNvPr>
          <p:cNvSpPr>
            <a:spLocks noGrp="1"/>
          </p:cNvSpPr>
          <p:nvPr>
            <p:ph idx="1"/>
          </p:nvPr>
        </p:nvSpPr>
        <p:spPr/>
        <p:txBody>
          <a:bodyPr/>
          <a:lstStyle/>
          <a:p>
            <a:r>
              <a:rPr lang="en-US" dirty="0"/>
              <a:t>78-82% Attenuation</a:t>
            </a:r>
          </a:p>
          <a:p>
            <a:r>
              <a:rPr lang="en-US" dirty="0"/>
              <a:t>Low Ester</a:t>
            </a:r>
          </a:p>
          <a:p>
            <a:r>
              <a:rPr lang="en-US" dirty="0"/>
              <a:t>Showcases hops as they are, not a big biotransformation strain</a:t>
            </a:r>
          </a:p>
          <a:p>
            <a:r>
              <a:rPr lang="en-US" dirty="0"/>
              <a:t>Great for showcasing selected lots</a:t>
            </a:r>
          </a:p>
          <a:p>
            <a:r>
              <a:rPr lang="en-US" dirty="0"/>
              <a:t>Plays well with High fruit/ tropical hops</a:t>
            </a:r>
          </a:p>
          <a:p>
            <a:r>
              <a:rPr lang="en-US" dirty="0"/>
              <a:t>Fast, reliable fermentations. </a:t>
            </a:r>
          </a:p>
          <a:p>
            <a:r>
              <a:rPr lang="en-US" dirty="0"/>
              <a:t>Requires a bit of extra effort to clarify</a:t>
            </a:r>
          </a:p>
        </p:txBody>
      </p:sp>
      <p:sp>
        <p:nvSpPr>
          <p:cNvPr id="5" name="Footer Placeholder 4">
            <a:extLst>
              <a:ext uri="{FF2B5EF4-FFF2-40B4-BE49-F238E27FC236}">
                <a16:creationId xmlns:a16="http://schemas.microsoft.com/office/drawing/2014/main" id="{7DE95336-8E00-B298-4D4B-2F83DFD636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B386E-86B0-B318-D00C-A0A4FE1A22EF}"/>
              </a:ext>
            </a:extLst>
          </p:cNvPr>
          <p:cNvSpPr>
            <a:spLocks noGrp="1"/>
          </p:cNvSpPr>
          <p:nvPr>
            <p:ph type="sldNum" sz="quarter" idx="12"/>
          </p:nvPr>
        </p:nvSpPr>
        <p:spPr/>
        <p:txBody>
          <a:bodyPr/>
          <a:lstStyle/>
          <a:p>
            <a:fld id="{4FE89642-BFB8-4805-87A5-896CBA7AF180}" type="slidenum">
              <a:rPr lang="en-US" smtClean="0"/>
              <a:t>30</a:t>
            </a:fld>
            <a:endParaRPr lang="en-US"/>
          </a:p>
        </p:txBody>
      </p:sp>
      <p:sp>
        <p:nvSpPr>
          <p:cNvPr id="7" name="Content Placeholder 6">
            <a:extLst>
              <a:ext uri="{FF2B5EF4-FFF2-40B4-BE49-F238E27FC236}">
                <a16:creationId xmlns:a16="http://schemas.microsoft.com/office/drawing/2014/main" id="{476BA0DC-029E-E29A-274D-FBC9DB4B34BA}"/>
              </a:ext>
            </a:extLst>
          </p:cNvPr>
          <p:cNvSpPr>
            <a:spLocks noGrp="1"/>
          </p:cNvSpPr>
          <p:nvPr>
            <p:ph idx="13"/>
          </p:nvPr>
        </p:nvSpPr>
        <p:spPr/>
        <p:txBody>
          <a:bodyPr>
            <a:normAutofit/>
          </a:bodyPr>
          <a:lstStyle/>
          <a:p>
            <a:r>
              <a:rPr lang="en-US" dirty="0"/>
              <a:t>80-84% Attenuation</a:t>
            </a:r>
          </a:p>
          <a:p>
            <a:r>
              <a:rPr lang="en-US" dirty="0"/>
              <a:t>Low Ester</a:t>
            </a:r>
          </a:p>
          <a:p>
            <a:r>
              <a:rPr lang="en-US" dirty="0"/>
              <a:t>Presents opportunity for releasing bound thiols. Plays well with varieties like Simcoe, Mosaic, </a:t>
            </a:r>
            <a:r>
              <a:rPr lang="en-US" dirty="0" err="1"/>
              <a:t>etc</a:t>
            </a:r>
            <a:endParaRPr lang="en-US" dirty="0"/>
          </a:p>
          <a:p>
            <a:r>
              <a:rPr lang="en-US" dirty="0"/>
              <a:t>Can extend hop flavor/ aroma character in package </a:t>
            </a:r>
          </a:p>
          <a:p>
            <a:r>
              <a:rPr lang="en-US" dirty="0"/>
              <a:t>Great for elevating hops that need a push into the tropical/ fruity zone. Can distract from pure/ selected hop flavor and aroma. </a:t>
            </a:r>
          </a:p>
        </p:txBody>
      </p:sp>
      <p:sp>
        <p:nvSpPr>
          <p:cNvPr id="8" name="Text Placeholder 7">
            <a:extLst>
              <a:ext uri="{FF2B5EF4-FFF2-40B4-BE49-F238E27FC236}">
                <a16:creationId xmlns:a16="http://schemas.microsoft.com/office/drawing/2014/main" id="{BF65DD6A-CA7B-94B1-3BDC-CB20A9B3EEFC}"/>
              </a:ext>
            </a:extLst>
          </p:cNvPr>
          <p:cNvSpPr>
            <a:spLocks noGrp="1"/>
          </p:cNvSpPr>
          <p:nvPr>
            <p:ph type="body" sz="quarter" idx="16"/>
          </p:nvPr>
        </p:nvSpPr>
        <p:spPr/>
        <p:txBody>
          <a:bodyPr/>
          <a:lstStyle/>
          <a:p>
            <a:r>
              <a:rPr lang="en-US" dirty="0"/>
              <a:t>Ale- Chico	</a:t>
            </a:r>
          </a:p>
        </p:txBody>
      </p:sp>
      <p:sp>
        <p:nvSpPr>
          <p:cNvPr id="9" name="Text Placeholder 8">
            <a:extLst>
              <a:ext uri="{FF2B5EF4-FFF2-40B4-BE49-F238E27FC236}">
                <a16:creationId xmlns:a16="http://schemas.microsoft.com/office/drawing/2014/main" id="{996A5031-F03D-E24A-BB03-109C60A1EEE8}"/>
              </a:ext>
            </a:extLst>
          </p:cNvPr>
          <p:cNvSpPr>
            <a:spLocks noGrp="1"/>
          </p:cNvSpPr>
          <p:nvPr>
            <p:ph type="body" sz="quarter" idx="17"/>
          </p:nvPr>
        </p:nvSpPr>
        <p:spPr/>
        <p:txBody>
          <a:bodyPr/>
          <a:lstStyle/>
          <a:p>
            <a:r>
              <a:rPr lang="en-US" dirty="0"/>
              <a:t>Lager- 34/70</a:t>
            </a:r>
          </a:p>
        </p:txBody>
      </p:sp>
    </p:spTree>
    <p:extLst>
      <p:ext uri="{BB962C8B-B14F-4D97-AF65-F5344CB8AC3E}">
        <p14:creationId xmlns:p14="http://schemas.microsoft.com/office/powerpoint/2010/main" val="3658837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C8213-0611-A0D0-6018-5E75D329B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A503D-1657-889E-84D9-AD726252901B}"/>
              </a:ext>
            </a:extLst>
          </p:cNvPr>
          <p:cNvSpPr>
            <a:spLocks noGrp="1"/>
          </p:cNvSpPr>
          <p:nvPr>
            <p:ph type="title"/>
          </p:nvPr>
        </p:nvSpPr>
        <p:spPr/>
        <p:txBody>
          <a:bodyPr>
            <a:normAutofit fontScale="90000"/>
          </a:bodyPr>
          <a:lstStyle/>
          <a:p>
            <a:r>
              <a:rPr lang="en-US" dirty="0"/>
              <a:t>Putting It Together- </a:t>
            </a:r>
            <a:r>
              <a:rPr lang="en-US" sz="2700" dirty="0">
                <a:solidFill>
                  <a:schemeClr val="accent2"/>
                </a:solidFill>
              </a:rPr>
              <a:t>Modern West Coast IPA Example</a:t>
            </a:r>
            <a:br>
              <a:rPr lang="en-US" dirty="0">
                <a:solidFill>
                  <a:schemeClr val="accent2"/>
                </a:solidFill>
              </a:rPr>
            </a:br>
            <a:r>
              <a:rPr lang="en-US" dirty="0"/>
              <a:t> </a:t>
            </a:r>
          </a:p>
        </p:txBody>
      </p:sp>
      <p:sp>
        <p:nvSpPr>
          <p:cNvPr id="3" name="Footer Placeholder 2">
            <a:extLst>
              <a:ext uri="{FF2B5EF4-FFF2-40B4-BE49-F238E27FC236}">
                <a16:creationId xmlns:a16="http://schemas.microsoft.com/office/drawing/2014/main" id="{8D1DF083-EB24-DDB0-86D9-7A60ACCE1F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463140-EA6E-1300-9615-E6F915C18FE3}"/>
              </a:ext>
            </a:extLst>
          </p:cNvPr>
          <p:cNvSpPr>
            <a:spLocks noGrp="1"/>
          </p:cNvSpPr>
          <p:nvPr>
            <p:ph type="sldNum" sz="quarter" idx="12"/>
          </p:nvPr>
        </p:nvSpPr>
        <p:spPr/>
        <p:txBody>
          <a:bodyPr/>
          <a:lstStyle/>
          <a:p>
            <a:fld id="{4FE89642-BFB8-4805-87A5-896CBA7AF180}" type="slidenum">
              <a:rPr lang="en-US" smtClean="0"/>
              <a:t>31</a:t>
            </a:fld>
            <a:endParaRPr lang="en-US"/>
          </a:p>
        </p:txBody>
      </p:sp>
      <p:pic>
        <p:nvPicPr>
          <p:cNvPr id="8" name="Picture 7">
            <a:extLst>
              <a:ext uri="{FF2B5EF4-FFF2-40B4-BE49-F238E27FC236}">
                <a16:creationId xmlns:a16="http://schemas.microsoft.com/office/drawing/2014/main" id="{145B7661-108C-C1CF-D491-2DA6AC680602}"/>
              </a:ext>
            </a:extLst>
          </p:cNvPr>
          <p:cNvPicPr>
            <a:picLocks noChangeAspect="1"/>
          </p:cNvPicPr>
          <p:nvPr/>
        </p:nvPicPr>
        <p:blipFill>
          <a:blip r:embed="rId2"/>
          <a:stretch>
            <a:fillRect/>
          </a:stretch>
        </p:blipFill>
        <p:spPr>
          <a:xfrm>
            <a:off x="2285418" y="742573"/>
            <a:ext cx="1767694" cy="2342464"/>
          </a:xfrm>
          <a:prstGeom prst="rect">
            <a:avLst/>
          </a:prstGeom>
        </p:spPr>
      </p:pic>
      <p:sp>
        <p:nvSpPr>
          <p:cNvPr id="9" name="Content Placeholder 4">
            <a:extLst>
              <a:ext uri="{FF2B5EF4-FFF2-40B4-BE49-F238E27FC236}">
                <a16:creationId xmlns:a16="http://schemas.microsoft.com/office/drawing/2014/main" id="{79EDC8B3-5C57-8132-EF4D-19A051F1292D}"/>
              </a:ext>
            </a:extLst>
          </p:cNvPr>
          <p:cNvSpPr txBox="1">
            <a:spLocks/>
          </p:cNvSpPr>
          <p:nvPr/>
        </p:nvSpPr>
        <p:spPr>
          <a:xfrm>
            <a:off x="6767772" y="1248079"/>
            <a:ext cx="4707948" cy="4361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buFont typeface="Wingdings" panose="05000000000000000000" pitchFamily="2" charset="2"/>
              <a:buNone/>
            </a:pPr>
            <a:endParaRPr lang="en-US" sz="2600" dirty="0"/>
          </a:p>
        </p:txBody>
      </p:sp>
      <p:sp>
        <p:nvSpPr>
          <p:cNvPr id="20" name="TextBox 19">
            <a:extLst>
              <a:ext uri="{FF2B5EF4-FFF2-40B4-BE49-F238E27FC236}">
                <a16:creationId xmlns:a16="http://schemas.microsoft.com/office/drawing/2014/main" id="{DD6D2F59-691C-5E46-2AA6-4C7DD9DB105E}"/>
              </a:ext>
            </a:extLst>
          </p:cNvPr>
          <p:cNvSpPr txBox="1"/>
          <p:nvPr/>
        </p:nvSpPr>
        <p:spPr>
          <a:xfrm>
            <a:off x="264335" y="1290955"/>
            <a:ext cx="4436030" cy="4893647"/>
          </a:xfrm>
          <a:prstGeom prst="rect">
            <a:avLst/>
          </a:prstGeom>
          <a:noFill/>
        </p:spPr>
        <p:txBody>
          <a:bodyPr wrap="square">
            <a:spAutoFit/>
          </a:bodyPr>
          <a:lstStyle/>
          <a:p>
            <a:pPr marL="0" indent="0" fontAlgn="ctr">
              <a:buNone/>
            </a:pPr>
            <a:r>
              <a:rPr lang="nn-NO" sz="2400" b="1" dirty="0">
                <a:solidFill>
                  <a:schemeClr val="tx2"/>
                </a:solidFill>
              </a:rPr>
              <a:t>OG: </a:t>
            </a:r>
            <a:r>
              <a:rPr lang="nn-NO" sz="2400" dirty="0">
                <a:solidFill>
                  <a:schemeClr val="tx2"/>
                </a:solidFill>
              </a:rPr>
              <a:t>14.7</a:t>
            </a:r>
          </a:p>
          <a:p>
            <a:pPr marL="0" indent="0" fontAlgn="ctr">
              <a:buNone/>
            </a:pPr>
            <a:r>
              <a:rPr lang="nn-NO" sz="2400" b="1" dirty="0">
                <a:solidFill>
                  <a:schemeClr val="tx2"/>
                </a:solidFill>
              </a:rPr>
              <a:t>FG: </a:t>
            </a:r>
            <a:r>
              <a:rPr lang="nn-NO" sz="2400" dirty="0">
                <a:solidFill>
                  <a:schemeClr val="tx2"/>
                </a:solidFill>
              </a:rPr>
              <a:t>1.7</a:t>
            </a:r>
          </a:p>
          <a:p>
            <a:pPr marL="0" indent="0" fontAlgn="ctr">
              <a:buNone/>
            </a:pPr>
            <a:r>
              <a:rPr lang="nn-NO" sz="2400" b="1" dirty="0">
                <a:solidFill>
                  <a:schemeClr val="tx2"/>
                </a:solidFill>
              </a:rPr>
              <a:t>ABV: </a:t>
            </a:r>
            <a:r>
              <a:rPr lang="nn-NO" sz="2400" dirty="0">
                <a:solidFill>
                  <a:schemeClr val="tx2"/>
                </a:solidFill>
              </a:rPr>
              <a:t>7.0%</a:t>
            </a:r>
          </a:p>
          <a:p>
            <a:pPr marL="0" indent="0" fontAlgn="ctr">
              <a:buNone/>
            </a:pPr>
            <a:r>
              <a:rPr lang="nn-NO" sz="2400" b="1" dirty="0">
                <a:solidFill>
                  <a:schemeClr val="tx2"/>
                </a:solidFill>
              </a:rPr>
              <a:t>IBU: </a:t>
            </a:r>
            <a:r>
              <a:rPr lang="nn-NO" sz="2400" dirty="0">
                <a:solidFill>
                  <a:schemeClr val="tx2"/>
                </a:solidFill>
              </a:rPr>
              <a:t>68.0</a:t>
            </a:r>
          </a:p>
          <a:p>
            <a:pPr marL="0" indent="0" fontAlgn="ctr">
              <a:buNone/>
            </a:pPr>
            <a:r>
              <a:rPr lang="nn-NO" sz="2400" b="1" dirty="0">
                <a:solidFill>
                  <a:schemeClr val="tx2"/>
                </a:solidFill>
              </a:rPr>
              <a:t>SRM: </a:t>
            </a:r>
            <a:r>
              <a:rPr lang="nn-NO" sz="2400" dirty="0">
                <a:solidFill>
                  <a:schemeClr val="tx2"/>
                </a:solidFill>
              </a:rPr>
              <a:t>3.3</a:t>
            </a:r>
          </a:p>
          <a:p>
            <a:pPr marL="0" indent="0" fontAlgn="ctr">
              <a:buNone/>
            </a:pPr>
            <a:r>
              <a:rPr lang="nn-NO" sz="2400" b="1" dirty="0">
                <a:solidFill>
                  <a:schemeClr val="tx2"/>
                </a:solidFill>
              </a:rPr>
              <a:t>Grain Bill: </a:t>
            </a:r>
            <a:r>
              <a:rPr lang="nn-NO" sz="2400" dirty="0">
                <a:solidFill>
                  <a:schemeClr val="tx2"/>
                </a:solidFill>
              </a:rPr>
              <a:t>Pilsner, Dextrose, Extra Pale Wheat </a:t>
            </a:r>
          </a:p>
          <a:p>
            <a:pPr marL="0" indent="0" fontAlgn="ctr">
              <a:buNone/>
            </a:pPr>
            <a:r>
              <a:rPr lang="nn-NO" sz="2400" b="1" dirty="0">
                <a:solidFill>
                  <a:schemeClr val="tx2"/>
                </a:solidFill>
              </a:rPr>
              <a:t>Hops: </a:t>
            </a:r>
            <a:r>
              <a:rPr lang="nn-NO" sz="2400" dirty="0">
                <a:solidFill>
                  <a:schemeClr val="tx2"/>
                </a:solidFill>
              </a:rPr>
              <a:t>Mosaic, Mosaic Cryo, Mosaid Dynaboost, Nelson Sauvin, Nelson Sauvin Cryo, Strata, Simcoe CO2 Extract</a:t>
            </a:r>
          </a:p>
          <a:p>
            <a:pPr marL="0" indent="0" fontAlgn="ctr">
              <a:buNone/>
            </a:pPr>
            <a:r>
              <a:rPr lang="nn-NO" sz="2400" b="1" dirty="0">
                <a:solidFill>
                  <a:schemeClr val="tx2"/>
                </a:solidFill>
              </a:rPr>
              <a:t>Yeast: </a:t>
            </a:r>
            <a:r>
              <a:rPr lang="nn-NO" sz="2400" dirty="0">
                <a:solidFill>
                  <a:schemeClr val="tx2"/>
                </a:solidFill>
              </a:rPr>
              <a:t>Chico Ale</a:t>
            </a:r>
            <a:endParaRPr lang="en-US" sz="2400" dirty="0">
              <a:solidFill>
                <a:schemeClr val="tx2"/>
              </a:solidFill>
            </a:endParaRPr>
          </a:p>
        </p:txBody>
      </p:sp>
      <p:pic>
        <p:nvPicPr>
          <p:cNvPr id="24" name="Picture 23">
            <a:extLst>
              <a:ext uri="{FF2B5EF4-FFF2-40B4-BE49-F238E27FC236}">
                <a16:creationId xmlns:a16="http://schemas.microsoft.com/office/drawing/2014/main" id="{961021B7-87C0-9EDE-5E8D-15A867ED8E57}"/>
              </a:ext>
            </a:extLst>
          </p:cNvPr>
          <p:cNvPicPr>
            <a:picLocks noChangeAspect="1"/>
          </p:cNvPicPr>
          <p:nvPr/>
        </p:nvPicPr>
        <p:blipFill>
          <a:blip r:embed="rId3"/>
          <a:stretch>
            <a:fillRect/>
          </a:stretch>
        </p:blipFill>
        <p:spPr>
          <a:xfrm>
            <a:off x="4836555" y="868210"/>
            <a:ext cx="6877050" cy="5114925"/>
          </a:xfrm>
          <a:prstGeom prst="rect">
            <a:avLst/>
          </a:prstGeom>
        </p:spPr>
      </p:pic>
    </p:spTree>
    <p:extLst>
      <p:ext uri="{BB962C8B-B14F-4D97-AF65-F5344CB8AC3E}">
        <p14:creationId xmlns:p14="http://schemas.microsoft.com/office/powerpoint/2010/main" val="4186578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66169-3C45-67FD-288A-C0137683F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6DDD5-BFC3-9933-2510-D8F09B2F6823}"/>
              </a:ext>
            </a:extLst>
          </p:cNvPr>
          <p:cNvSpPr>
            <a:spLocks noGrp="1"/>
          </p:cNvSpPr>
          <p:nvPr>
            <p:ph type="title"/>
          </p:nvPr>
        </p:nvSpPr>
        <p:spPr/>
        <p:txBody>
          <a:bodyPr>
            <a:normAutofit fontScale="90000"/>
          </a:bodyPr>
          <a:lstStyle/>
          <a:p>
            <a:r>
              <a:rPr lang="en-US" dirty="0"/>
              <a:t>Putting It Together- </a:t>
            </a:r>
            <a:r>
              <a:rPr lang="en-US" sz="2700" dirty="0">
                <a:solidFill>
                  <a:schemeClr val="accent2"/>
                </a:solidFill>
              </a:rPr>
              <a:t>Modern West Coast IPA Example</a:t>
            </a:r>
            <a:br>
              <a:rPr lang="en-US" dirty="0">
                <a:solidFill>
                  <a:schemeClr val="accent2"/>
                </a:solidFill>
              </a:rPr>
            </a:br>
            <a:r>
              <a:rPr lang="en-US" dirty="0"/>
              <a:t> </a:t>
            </a:r>
          </a:p>
        </p:txBody>
      </p:sp>
      <p:sp>
        <p:nvSpPr>
          <p:cNvPr id="3" name="Footer Placeholder 2">
            <a:extLst>
              <a:ext uri="{FF2B5EF4-FFF2-40B4-BE49-F238E27FC236}">
                <a16:creationId xmlns:a16="http://schemas.microsoft.com/office/drawing/2014/main" id="{DBE580C5-2009-E2AD-CBC8-F1CA704813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9F8448-0BFF-EC3D-B8E8-84729CE38629}"/>
              </a:ext>
            </a:extLst>
          </p:cNvPr>
          <p:cNvSpPr>
            <a:spLocks noGrp="1"/>
          </p:cNvSpPr>
          <p:nvPr>
            <p:ph type="sldNum" sz="quarter" idx="12"/>
          </p:nvPr>
        </p:nvSpPr>
        <p:spPr/>
        <p:txBody>
          <a:bodyPr/>
          <a:lstStyle/>
          <a:p>
            <a:fld id="{4FE89642-BFB8-4805-87A5-896CBA7AF180}" type="slidenum">
              <a:rPr lang="en-US" smtClean="0"/>
              <a:t>32</a:t>
            </a:fld>
            <a:endParaRPr lang="en-US"/>
          </a:p>
        </p:txBody>
      </p:sp>
      <p:sp>
        <p:nvSpPr>
          <p:cNvPr id="9" name="Content Placeholder 4">
            <a:extLst>
              <a:ext uri="{FF2B5EF4-FFF2-40B4-BE49-F238E27FC236}">
                <a16:creationId xmlns:a16="http://schemas.microsoft.com/office/drawing/2014/main" id="{7B8794F7-FDF1-42E4-CA57-CF9C580EEEFD}"/>
              </a:ext>
            </a:extLst>
          </p:cNvPr>
          <p:cNvSpPr txBox="1">
            <a:spLocks/>
          </p:cNvSpPr>
          <p:nvPr/>
        </p:nvSpPr>
        <p:spPr>
          <a:xfrm>
            <a:off x="6767772" y="1248079"/>
            <a:ext cx="4707948" cy="4361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buFont typeface="Wingdings" panose="05000000000000000000" pitchFamily="2" charset="2"/>
              <a:buNone/>
            </a:pPr>
            <a:endParaRPr lang="en-US" sz="2600" dirty="0"/>
          </a:p>
        </p:txBody>
      </p:sp>
      <p:pic>
        <p:nvPicPr>
          <p:cNvPr id="7" name="Picture 6">
            <a:extLst>
              <a:ext uri="{FF2B5EF4-FFF2-40B4-BE49-F238E27FC236}">
                <a16:creationId xmlns:a16="http://schemas.microsoft.com/office/drawing/2014/main" id="{75FCCBF1-3987-2049-77D0-736EDBAB0B44}"/>
              </a:ext>
            </a:extLst>
          </p:cNvPr>
          <p:cNvPicPr>
            <a:picLocks noChangeAspect="1"/>
          </p:cNvPicPr>
          <p:nvPr/>
        </p:nvPicPr>
        <p:blipFill>
          <a:blip r:embed="rId2"/>
          <a:stretch>
            <a:fillRect/>
          </a:stretch>
        </p:blipFill>
        <p:spPr>
          <a:xfrm>
            <a:off x="2194369" y="934678"/>
            <a:ext cx="7803261" cy="5112109"/>
          </a:xfrm>
          <a:prstGeom prst="rect">
            <a:avLst/>
          </a:prstGeom>
        </p:spPr>
      </p:pic>
    </p:spTree>
    <p:extLst>
      <p:ext uri="{BB962C8B-B14F-4D97-AF65-F5344CB8AC3E}">
        <p14:creationId xmlns:p14="http://schemas.microsoft.com/office/powerpoint/2010/main" val="257743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A7BE3-D630-BB2E-F1A0-A563890026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23F25F-0A86-51F1-D3ED-597EB6839ACB}"/>
              </a:ext>
            </a:extLst>
          </p:cNvPr>
          <p:cNvSpPr>
            <a:spLocks noGrp="1"/>
          </p:cNvSpPr>
          <p:nvPr>
            <p:ph type="title"/>
          </p:nvPr>
        </p:nvSpPr>
        <p:spPr>
          <a:xfrm>
            <a:off x="368829" y="244551"/>
            <a:ext cx="11348249" cy="801853"/>
          </a:xfrm>
        </p:spPr>
        <p:txBody>
          <a:bodyPr/>
          <a:lstStyle/>
          <a:p>
            <a:r>
              <a:rPr lang="en-US" dirty="0"/>
              <a:t>Mash &amp; Lauter</a:t>
            </a:r>
          </a:p>
        </p:txBody>
      </p:sp>
      <p:sp>
        <p:nvSpPr>
          <p:cNvPr id="4" name="Content Placeholder 3">
            <a:extLst>
              <a:ext uri="{FF2B5EF4-FFF2-40B4-BE49-F238E27FC236}">
                <a16:creationId xmlns:a16="http://schemas.microsoft.com/office/drawing/2014/main" id="{76D84E9D-429D-668C-90FF-29F3AC4737E7}"/>
              </a:ext>
            </a:extLst>
          </p:cNvPr>
          <p:cNvSpPr>
            <a:spLocks noGrp="1"/>
          </p:cNvSpPr>
          <p:nvPr>
            <p:ph idx="1"/>
          </p:nvPr>
        </p:nvSpPr>
        <p:spPr>
          <a:xfrm>
            <a:off x="474662" y="1520456"/>
            <a:ext cx="11348248" cy="4361842"/>
          </a:xfrm>
        </p:spPr>
        <p:txBody>
          <a:bodyPr>
            <a:normAutofit lnSpcReduction="10000"/>
          </a:bodyPr>
          <a:lstStyle/>
          <a:p>
            <a:r>
              <a:rPr lang="en-US" b="1" dirty="0"/>
              <a:t>Mash/ Lauter</a:t>
            </a:r>
          </a:p>
          <a:p>
            <a:pPr lvl="1"/>
            <a:r>
              <a:rPr lang="en-US" b="1" dirty="0">
                <a:solidFill>
                  <a:schemeClr val="accent2"/>
                </a:solidFill>
              </a:rPr>
              <a:t>Single Infusion: 148F 40-60 Min-</a:t>
            </a:r>
            <a:r>
              <a:rPr lang="en-US" dirty="0">
                <a:solidFill>
                  <a:schemeClr val="accent2"/>
                </a:solidFill>
              </a:rPr>
              <a:t> </a:t>
            </a:r>
            <a:r>
              <a:rPr lang="en-US" dirty="0"/>
              <a:t>Ensures Full Attenuation</a:t>
            </a:r>
          </a:p>
          <a:p>
            <a:pPr lvl="1"/>
            <a:r>
              <a:rPr lang="en-US" dirty="0"/>
              <a:t>Step: 144F Mash In; 148F 30 Min; 154F 10 Min; 170F Mash Out. </a:t>
            </a:r>
          </a:p>
          <a:p>
            <a:pPr lvl="3"/>
            <a:r>
              <a:rPr lang="en-US" dirty="0"/>
              <a:t>Still ensures full attenuation, potentially maximizes extract and preserves some mouthfeel. </a:t>
            </a:r>
          </a:p>
          <a:p>
            <a:pPr lvl="1"/>
            <a:r>
              <a:rPr lang="en-US" b="1" dirty="0">
                <a:solidFill>
                  <a:schemeClr val="accent2"/>
                </a:solidFill>
              </a:rPr>
              <a:t>1.6 qt/</a:t>
            </a:r>
            <a:r>
              <a:rPr lang="en-US" b="1" dirty="0" err="1">
                <a:solidFill>
                  <a:schemeClr val="accent2"/>
                </a:solidFill>
              </a:rPr>
              <a:t>lb</a:t>
            </a:r>
            <a:r>
              <a:rPr lang="en-US" b="1" dirty="0">
                <a:solidFill>
                  <a:schemeClr val="accent2"/>
                </a:solidFill>
              </a:rPr>
              <a:t> Liquor to Grist Ratio</a:t>
            </a:r>
          </a:p>
          <a:p>
            <a:pPr lvl="2"/>
            <a:r>
              <a:rPr lang="en-US" dirty="0"/>
              <a:t>Medium to Thin to ensure temp stability and enzyme efficiency. </a:t>
            </a:r>
          </a:p>
          <a:p>
            <a:pPr lvl="1"/>
            <a:r>
              <a:rPr lang="en-US" b="1" dirty="0">
                <a:solidFill>
                  <a:schemeClr val="accent2"/>
                </a:solidFill>
              </a:rPr>
              <a:t>Mash pH 5.3</a:t>
            </a:r>
          </a:p>
          <a:p>
            <a:pPr lvl="2"/>
            <a:r>
              <a:rPr lang="en-US" dirty="0"/>
              <a:t>Optimal enzyme efficiency, minimizes tannin extraction, helps with protein coagulation which will improve clarity. </a:t>
            </a:r>
          </a:p>
          <a:p>
            <a:pPr lvl="1"/>
            <a:r>
              <a:rPr lang="en-US" b="1" dirty="0">
                <a:solidFill>
                  <a:schemeClr val="accent2"/>
                </a:solidFill>
              </a:rPr>
              <a:t>Target a minimum Calcium addition of 100-150 ppm, favor Calcium Sulfate</a:t>
            </a:r>
          </a:p>
          <a:p>
            <a:pPr lvl="2"/>
            <a:r>
              <a:rPr lang="en-US" dirty="0"/>
              <a:t>Chloride: Sulfate Ratio between 1.0:1.5- 1.0:3.0 depending on recipe variables and water profile.</a:t>
            </a:r>
          </a:p>
          <a:p>
            <a:pPr lvl="2"/>
            <a:r>
              <a:rPr lang="en-US" dirty="0"/>
              <a:t>This is crucial for pH control, yeast health/ performance, flavor/ sensory impact, and packaged beer stability. </a:t>
            </a:r>
          </a:p>
          <a:p>
            <a:pPr lvl="2"/>
            <a:r>
              <a:rPr lang="en-US" dirty="0"/>
              <a:t>Adjust both the mash water and sparge water accordingly</a:t>
            </a:r>
          </a:p>
          <a:p>
            <a:pPr lvl="1"/>
            <a:r>
              <a:rPr lang="en-US" b="1" dirty="0">
                <a:solidFill>
                  <a:schemeClr val="accent2"/>
                </a:solidFill>
              </a:rPr>
              <a:t>Cut runoff at or below 5.8 pH/ at or above 2.5oP</a:t>
            </a:r>
            <a:r>
              <a:rPr lang="en-US" b="1" dirty="0"/>
              <a:t> </a:t>
            </a:r>
          </a:p>
          <a:p>
            <a:pPr lvl="2"/>
            <a:r>
              <a:rPr lang="en-US" dirty="0"/>
              <a:t>Avoids pulling tannins from the grain</a:t>
            </a:r>
          </a:p>
          <a:p>
            <a:pPr marL="0" indent="0">
              <a:buNone/>
            </a:pPr>
            <a:endParaRPr lang="en-US" dirty="0"/>
          </a:p>
        </p:txBody>
      </p:sp>
      <p:sp>
        <p:nvSpPr>
          <p:cNvPr id="5" name="Footer Placeholder 4">
            <a:extLst>
              <a:ext uri="{FF2B5EF4-FFF2-40B4-BE49-F238E27FC236}">
                <a16:creationId xmlns:a16="http://schemas.microsoft.com/office/drawing/2014/main" id="{AF81DFDE-3562-3595-CE36-1A8094C1DF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164B18-2091-197E-6114-C8FA6106787D}"/>
              </a:ext>
            </a:extLst>
          </p:cNvPr>
          <p:cNvSpPr>
            <a:spLocks noGrp="1"/>
          </p:cNvSpPr>
          <p:nvPr>
            <p:ph type="sldNum" sz="quarter" idx="12"/>
          </p:nvPr>
        </p:nvSpPr>
        <p:spPr/>
        <p:txBody>
          <a:bodyPr/>
          <a:lstStyle/>
          <a:p>
            <a:fld id="{4FE89642-BFB8-4805-87A5-896CBA7AF180}" type="slidenum">
              <a:rPr lang="en-US" smtClean="0"/>
              <a:t>33</a:t>
            </a:fld>
            <a:endParaRPr lang="en-US"/>
          </a:p>
        </p:txBody>
      </p:sp>
    </p:spTree>
    <p:extLst>
      <p:ext uri="{BB962C8B-B14F-4D97-AF65-F5344CB8AC3E}">
        <p14:creationId xmlns:p14="http://schemas.microsoft.com/office/powerpoint/2010/main" val="2303147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E9E431-3C53-D340-FAEF-6711923E4CD3}"/>
              </a:ext>
            </a:extLst>
          </p:cNvPr>
          <p:cNvSpPr>
            <a:spLocks noGrp="1"/>
          </p:cNvSpPr>
          <p:nvPr>
            <p:ph type="title"/>
          </p:nvPr>
        </p:nvSpPr>
        <p:spPr/>
        <p:txBody>
          <a:bodyPr/>
          <a:lstStyle/>
          <a:p>
            <a:r>
              <a:rPr lang="en-US" dirty="0"/>
              <a:t>Boil &amp; Whirlpool</a:t>
            </a:r>
          </a:p>
        </p:txBody>
      </p:sp>
      <p:sp>
        <p:nvSpPr>
          <p:cNvPr id="4" name="Content Placeholder 3">
            <a:extLst>
              <a:ext uri="{FF2B5EF4-FFF2-40B4-BE49-F238E27FC236}">
                <a16:creationId xmlns:a16="http://schemas.microsoft.com/office/drawing/2014/main" id="{64C3B927-C584-4101-AA67-08D80BF454F3}"/>
              </a:ext>
            </a:extLst>
          </p:cNvPr>
          <p:cNvSpPr>
            <a:spLocks noGrp="1"/>
          </p:cNvSpPr>
          <p:nvPr>
            <p:ph idx="1"/>
          </p:nvPr>
        </p:nvSpPr>
        <p:spPr>
          <a:xfrm>
            <a:off x="478395" y="1520456"/>
            <a:ext cx="11348248" cy="4361842"/>
          </a:xfrm>
        </p:spPr>
        <p:txBody>
          <a:bodyPr>
            <a:normAutofit fontScale="85000" lnSpcReduction="10000"/>
          </a:bodyPr>
          <a:lstStyle/>
          <a:p>
            <a:r>
              <a:rPr lang="en-US" b="1" dirty="0"/>
              <a:t>Boil</a:t>
            </a:r>
          </a:p>
          <a:p>
            <a:pPr lvl="1"/>
            <a:r>
              <a:rPr lang="en-US" b="1" dirty="0">
                <a:solidFill>
                  <a:schemeClr val="accent2"/>
                </a:solidFill>
              </a:rPr>
              <a:t>60 Min Boil- </a:t>
            </a:r>
            <a:r>
              <a:rPr lang="en-US" dirty="0"/>
              <a:t>Long enough to drive off DMSP,  not too long to drive excess color. Can increase 10-15 Min if needed before seeing excessive color pick up.  Boil &lt;75 Minutes if possible. </a:t>
            </a:r>
          </a:p>
          <a:p>
            <a:pPr lvl="1"/>
            <a:r>
              <a:rPr lang="en-US" b="1" dirty="0">
                <a:solidFill>
                  <a:schemeClr val="accent2"/>
                </a:solidFill>
              </a:rPr>
              <a:t>Split additions CO2 Extract throughout boil, favoring later additions</a:t>
            </a:r>
            <a:r>
              <a:rPr lang="en-US" dirty="0"/>
              <a:t>. Firm Clean Bitterness. If unable to use extract- seek low co-humulone hops </a:t>
            </a:r>
          </a:p>
          <a:p>
            <a:pPr lvl="1"/>
            <a:r>
              <a:rPr lang="en-US" dirty="0"/>
              <a:t>Dextrose Addition- Increases attenuation, lowers color and malt flavor impact. Helps hops Pop</a:t>
            </a:r>
          </a:p>
          <a:p>
            <a:pPr lvl="1"/>
            <a:r>
              <a:rPr lang="en-US" dirty="0"/>
              <a:t>Yest Nutrient Addition- Promotes a clean, healthy fermentation </a:t>
            </a:r>
          </a:p>
          <a:p>
            <a:pPr lvl="1"/>
            <a:r>
              <a:rPr lang="en-US" dirty="0"/>
              <a:t>Kettle Fining Addition- Improves trub compaction and helps HMW Proteins drop out of suspension. Leading to better yields and improved beer flavor and clarity.</a:t>
            </a:r>
          </a:p>
          <a:p>
            <a:endParaRPr lang="en-US" dirty="0"/>
          </a:p>
          <a:p>
            <a:r>
              <a:rPr lang="en-US" b="1" dirty="0"/>
              <a:t>Whirlpool</a:t>
            </a:r>
          </a:p>
          <a:p>
            <a:pPr lvl="1"/>
            <a:r>
              <a:rPr lang="en-US" b="1" dirty="0">
                <a:solidFill>
                  <a:schemeClr val="accent2"/>
                </a:solidFill>
              </a:rPr>
              <a:t>Cool to below 180F- </a:t>
            </a:r>
            <a:r>
              <a:rPr lang="en-US" dirty="0"/>
              <a:t>This will help preserve volatile oils and minimize bitterness pick up. Utilize multiple hop formats and varieties to create layering and promote maximum impact on the finished beer. </a:t>
            </a:r>
          </a:p>
          <a:p>
            <a:pPr lvl="2"/>
            <a:r>
              <a:rPr lang="en-US" dirty="0"/>
              <a:t>EX: Hot Side Flowable, T-90, and </a:t>
            </a:r>
            <a:r>
              <a:rPr lang="en-US" dirty="0" err="1"/>
              <a:t>Cryo</a:t>
            </a:r>
            <a:r>
              <a:rPr lang="en-US" dirty="0"/>
              <a:t> Hops</a:t>
            </a:r>
          </a:p>
          <a:p>
            <a:pPr lvl="1"/>
            <a:r>
              <a:rPr lang="en-US" b="1" dirty="0">
                <a:solidFill>
                  <a:schemeClr val="accent2"/>
                </a:solidFill>
              </a:rPr>
              <a:t>Target 1.0#/BBL or greater total hop addition</a:t>
            </a:r>
            <a:r>
              <a:rPr lang="en-US" dirty="0"/>
              <a:t>, Utilize advanced hop products to minimize wort loss. </a:t>
            </a:r>
          </a:p>
          <a:p>
            <a:pPr lvl="1"/>
            <a:r>
              <a:rPr lang="en-US" b="1" dirty="0">
                <a:solidFill>
                  <a:schemeClr val="accent2"/>
                </a:solidFill>
              </a:rPr>
              <a:t>Reduce knockout pH to 5.1</a:t>
            </a:r>
            <a:r>
              <a:rPr lang="en-US" dirty="0"/>
              <a:t>, this will also help with protein coagulation and to better hit final beer pH target. </a:t>
            </a:r>
          </a:p>
        </p:txBody>
      </p:sp>
      <p:sp>
        <p:nvSpPr>
          <p:cNvPr id="5" name="Footer Placeholder 4">
            <a:extLst>
              <a:ext uri="{FF2B5EF4-FFF2-40B4-BE49-F238E27FC236}">
                <a16:creationId xmlns:a16="http://schemas.microsoft.com/office/drawing/2014/main" id="{2552603B-BBF5-D4F8-E8D8-B224734629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077FC-A03A-AE93-26C2-9C024B0779F3}"/>
              </a:ext>
            </a:extLst>
          </p:cNvPr>
          <p:cNvSpPr>
            <a:spLocks noGrp="1"/>
          </p:cNvSpPr>
          <p:nvPr>
            <p:ph type="sldNum" sz="quarter" idx="12"/>
          </p:nvPr>
        </p:nvSpPr>
        <p:spPr/>
        <p:txBody>
          <a:bodyPr/>
          <a:lstStyle/>
          <a:p>
            <a:fld id="{4FE89642-BFB8-4805-87A5-896CBA7AF180}" type="slidenum">
              <a:rPr lang="en-US" smtClean="0"/>
              <a:t>34</a:t>
            </a:fld>
            <a:endParaRPr lang="en-US"/>
          </a:p>
        </p:txBody>
      </p:sp>
    </p:spTree>
    <p:extLst>
      <p:ext uri="{BB962C8B-B14F-4D97-AF65-F5344CB8AC3E}">
        <p14:creationId xmlns:p14="http://schemas.microsoft.com/office/powerpoint/2010/main" val="1976011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88E2F-4905-C5D0-850A-C68A9A34EA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BDDB244-D36E-2760-4C0E-8A8314DA6833}"/>
              </a:ext>
            </a:extLst>
          </p:cNvPr>
          <p:cNvSpPr>
            <a:spLocks noGrp="1"/>
          </p:cNvSpPr>
          <p:nvPr>
            <p:ph type="title"/>
          </p:nvPr>
        </p:nvSpPr>
        <p:spPr/>
        <p:txBody>
          <a:bodyPr/>
          <a:lstStyle/>
          <a:p>
            <a:r>
              <a:rPr lang="en-US" dirty="0"/>
              <a:t>Knockout &amp; Fermentation</a:t>
            </a:r>
          </a:p>
        </p:txBody>
      </p:sp>
      <p:sp>
        <p:nvSpPr>
          <p:cNvPr id="4" name="Content Placeholder 3">
            <a:extLst>
              <a:ext uri="{FF2B5EF4-FFF2-40B4-BE49-F238E27FC236}">
                <a16:creationId xmlns:a16="http://schemas.microsoft.com/office/drawing/2014/main" id="{91C16D00-CDDB-094D-7550-BE84A799CF53}"/>
              </a:ext>
            </a:extLst>
          </p:cNvPr>
          <p:cNvSpPr>
            <a:spLocks noGrp="1"/>
          </p:cNvSpPr>
          <p:nvPr>
            <p:ph idx="1"/>
          </p:nvPr>
        </p:nvSpPr>
        <p:spPr>
          <a:xfrm>
            <a:off x="478395" y="1520456"/>
            <a:ext cx="11348248" cy="4361842"/>
          </a:xfrm>
        </p:spPr>
        <p:txBody>
          <a:bodyPr>
            <a:normAutofit fontScale="92500"/>
          </a:bodyPr>
          <a:lstStyle/>
          <a:p>
            <a:r>
              <a:rPr lang="en-US" b="1" dirty="0"/>
              <a:t>Knockout</a:t>
            </a:r>
          </a:p>
          <a:p>
            <a:pPr lvl="1"/>
            <a:r>
              <a:rPr lang="en-US" b="1" dirty="0">
                <a:solidFill>
                  <a:schemeClr val="accent2"/>
                </a:solidFill>
              </a:rPr>
              <a:t>Target 8-10 ppm of DO for Cal Ale</a:t>
            </a:r>
            <a:r>
              <a:rPr lang="en-US" dirty="0"/>
              <a:t>, adjust depending on yeast strain, generation, </a:t>
            </a:r>
            <a:r>
              <a:rPr lang="en-US" dirty="0" err="1"/>
              <a:t>etc</a:t>
            </a:r>
            <a:endParaRPr lang="en-US" dirty="0"/>
          </a:p>
          <a:p>
            <a:pPr lvl="1"/>
            <a:r>
              <a:rPr lang="en-US" dirty="0"/>
              <a:t>Optional- Add a Chill Haze reducing enzyme such as </a:t>
            </a:r>
            <a:r>
              <a:rPr lang="en-US" dirty="0" err="1"/>
              <a:t>Clarex</a:t>
            </a:r>
            <a:r>
              <a:rPr lang="en-US" dirty="0"/>
              <a:t> to further prevent chill haze</a:t>
            </a:r>
          </a:p>
          <a:p>
            <a:pPr lvl="1"/>
            <a:r>
              <a:rPr lang="en-US" dirty="0"/>
              <a:t>Optional- Add ALDC enzyme to aid in diacetyl prevention</a:t>
            </a:r>
          </a:p>
          <a:p>
            <a:pPr lvl="2"/>
            <a:r>
              <a:rPr lang="en-US" dirty="0"/>
              <a:t>**This is a great tool, but it should not be a substitute for poor brewing practices/ yeast management</a:t>
            </a:r>
          </a:p>
          <a:p>
            <a:endParaRPr lang="en-US" dirty="0"/>
          </a:p>
          <a:p>
            <a:r>
              <a:rPr lang="en-US" b="1" dirty="0"/>
              <a:t>Fermentation</a:t>
            </a:r>
          </a:p>
          <a:p>
            <a:pPr lvl="1"/>
            <a:r>
              <a:rPr lang="en-US" dirty="0"/>
              <a:t>Set tank to desired temp, preferably on the lower end of the range for 48 hours. </a:t>
            </a:r>
          </a:p>
          <a:p>
            <a:pPr lvl="2"/>
            <a:r>
              <a:rPr lang="en-US" dirty="0"/>
              <a:t>This will help reduce the creation of off flavors and esters. </a:t>
            </a:r>
          </a:p>
          <a:p>
            <a:pPr lvl="1"/>
            <a:r>
              <a:rPr lang="en-US" dirty="0"/>
              <a:t>After Day 2, raise the tank temp by an additional 2F. After Day 4, raise the temp an additional 2-4F for a Diacetyl Rest</a:t>
            </a:r>
          </a:p>
          <a:p>
            <a:pPr lvl="1"/>
            <a:r>
              <a:rPr lang="en-US" dirty="0"/>
              <a:t>Perform a VDK test to ensure Diacetyl has been reduced. Targeting a 10-day fermentation. </a:t>
            </a:r>
          </a:p>
          <a:p>
            <a:pPr lvl="1"/>
            <a:r>
              <a:rPr lang="en-US" dirty="0"/>
              <a:t>Harvest or dump yeast</a:t>
            </a:r>
          </a:p>
          <a:p>
            <a:pPr lvl="1"/>
            <a:r>
              <a:rPr lang="en-US" b="1" dirty="0">
                <a:solidFill>
                  <a:schemeClr val="accent2"/>
                </a:solidFill>
              </a:rPr>
              <a:t>Adjust the pH before dry hopping to APPX 4.3</a:t>
            </a:r>
          </a:p>
          <a:p>
            <a:pPr marL="457200" lvl="1" indent="0">
              <a:buNone/>
            </a:pPr>
            <a:endParaRPr lang="en-US" dirty="0"/>
          </a:p>
        </p:txBody>
      </p:sp>
      <p:sp>
        <p:nvSpPr>
          <p:cNvPr id="5" name="Footer Placeholder 4">
            <a:extLst>
              <a:ext uri="{FF2B5EF4-FFF2-40B4-BE49-F238E27FC236}">
                <a16:creationId xmlns:a16="http://schemas.microsoft.com/office/drawing/2014/main" id="{52B4F59A-9ABD-E94F-EE30-98F92E1AE2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60091-6501-073D-3300-A1DEEBE78D00}"/>
              </a:ext>
            </a:extLst>
          </p:cNvPr>
          <p:cNvSpPr>
            <a:spLocks noGrp="1"/>
          </p:cNvSpPr>
          <p:nvPr>
            <p:ph type="sldNum" sz="quarter" idx="12"/>
          </p:nvPr>
        </p:nvSpPr>
        <p:spPr/>
        <p:txBody>
          <a:bodyPr/>
          <a:lstStyle/>
          <a:p>
            <a:fld id="{4FE89642-BFB8-4805-87A5-896CBA7AF180}" type="slidenum">
              <a:rPr lang="en-US" smtClean="0"/>
              <a:t>35</a:t>
            </a:fld>
            <a:endParaRPr lang="en-US"/>
          </a:p>
        </p:txBody>
      </p:sp>
    </p:spTree>
    <p:extLst>
      <p:ext uri="{BB962C8B-B14F-4D97-AF65-F5344CB8AC3E}">
        <p14:creationId xmlns:p14="http://schemas.microsoft.com/office/powerpoint/2010/main" val="1366689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697A4-1EA8-6EE4-62CD-BBCF5632DA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EEAFAE-B5A1-6557-394D-E22888F422FF}"/>
              </a:ext>
            </a:extLst>
          </p:cNvPr>
          <p:cNvSpPr>
            <a:spLocks noGrp="1"/>
          </p:cNvSpPr>
          <p:nvPr>
            <p:ph type="title"/>
          </p:nvPr>
        </p:nvSpPr>
        <p:spPr/>
        <p:txBody>
          <a:bodyPr/>
          <a:lstStyle/>
          <a:p>
            <a:r>
              <a:rPr lang="en-US" dirty="0"/>
              <a:t>Dry Hop</a:t>
            </a:r>
          </a:p>
        </p:txBody>
      </p:sp>
      <p:sp>
        <p:nvSpPr>
          <p:cNvPr id="4" name="Content Placeholder 3">
            <a:extLst>
              <a:ext uri="{FF2B5EF4-FFF2-40B4-BE49-F238E27FC236}">
                <a16:creationId xmlns:a16="http://schemas.microsoft.com/office/drawing/2014/main" id="{572C1B20-44D0-4CA3-720E-849E63B94821}"/>
              </a:ext>
            </a:extLst>
          </p:cNvPr>
          <p:cNvSpPr>
            <a:spLocks noGrp="1"/>
          </p:cNvSpPr>
          <p:nvPr>
            <p:ph idx="1"/>
          </p:nvPr>
        </p:nvSpPr>
        <p:spPr>
          <a:xfrm>
            <a:off x="478395" y="1046404"/>
            <a:ext cx="11348248" cy="4835894"/>
          </a:xfrm>
        </p:spPr>
        <p:txBody>
          <a:bodyPr>
            <a:normAutofit fontScale="92500" lnSpcReduction="10000"/>
          </a:bodyPr>
          <a:lstStyle/>
          <a:p>
            <a:r>
              <a:rPr lang="en-US" dirty="0"/>
              <a:t>Dry hop in 2 stages to maximize hop expression and get the best out of various varieties and products. </a:t>
            </a:r>
            <a:r>
              <a:rPr lang="en-US" b="1" dirty="0">
                <a:solidFill>
                  <a:schemeClr val="accent2"/>
                </a:solidFill>
              </a:rPr>
              <a:t>Target 3.0+ #/BBL Total </a:t>
            </a:r>
          </a:p>
          <a:p>
            <a:r>
              <a:rPr lang="en-US" b="1" dirty="0">
                <a:solidFill>
                  <a:schemeClr val="accent2"/>
                </a:solidFill>
              </a:rPr>
              <a:t>Total contact time should be 1-2 days max on the hops per addition</a:t>
            </a:r>
            <a:r>
              <a:rPr lang="en-US" dirty="0"/>
              <a:t>. </a:t>
            </a:r>
            <a:endParaRPr lang="en-US" b="1" dirty="0">
              <a:solidFill>
                <a:schemeClr val="accent2"/>
              </a:solidFill>
            </a:endParaRPr>
          </a:p>
          <a:p>
            <a:r>
              <a:rPr lang="en-US" dirty="0"/>
              <a:t>Add ALDC at Dry Hop to help manage diacetyl increase if needed. </a:t>
            </a:r>
          </a:p>
          <a:p>
            <a:r>
              <a:rPr lang="en-US" b="1" dirty="0"/>
              <a:t>Dry Hop #1</a:t>
            </a:r>
            <a:r>
              <a:rPr lang="en-US" dirty="0"/>
              <a:t>:</a:t>
            </a:r>
          </a:p>
          <a:p>
            <a:pPr lvl="1"/>
            <a:r>
              <a:rPr lang="en-US" dirty="0"/>
              <a:t>After passing VDK, perform Dry Hop #1. This is a great time to add higher oil or “danker” varieties and products such as </a:t>
            </a:r>
            <a:r>
              <a:rPr lang="en-US" dirty="0" err="1"/>
              <a:t>Cryo</a:t>
            </a:r>
            <a:r>
              <a:rPr lang="en-US" dirty="0"/>
              <a:t>, Cold Side Flowable, and more classic leaning hops. </a:t>
            </a:r>
          </a:p>
          <a:p>
            <a:pPr lvl="1"/>
            <a:r>
              <a:rPr lang="en-US" dirty="0"/>
              <a:t>Typically, ¼-1/2 the total dry hop volume</a:t>
            </a:r>
          </a:p>
          <a:p>
            <a:pPr lvl="1"/>
            <a:r>
              <a:rPr lang="en-US" dirty="0"/>
              <a:t>Add the hops at the end of the day, come in in the AM, pressurize the tank to APPX 15 PSI. This will encourage the hops to incorporate and preserve aroma. </a:t>
            </a:r>
          </a:p>
          <a:p>
            <a:pPr lvl="1"/>
            <a:r>
              <a:rPr lang="en-US" dirty="0"/>
              <a:t>After 24-48ish hours, dump hops and trub/ yeast.</a:t>
            </a:r>
          </a:p>
          <a:p>
            <a:r>
              <a:rPr lang="en-US" b="1" dirty="0"/>
              <a:t>Dry Hop #2: </a:t>
            </a:r>
          </a:p>
          <a:p>
            <a:pPr lvl="1"/>
            <a:r>
              <a:rPr lang="en-US" dirty="0"/>
              <a:t>Depending on preference- dry hop again at the same temp, or cool APPX 10F before adding additional hops. Perform same steps as first dry hop. </a:t>
            </a:r>
          </a:p>
          <a:p>
            <a:pPr lvl="2"/>
            <a:r>
              <a:rPr lang="en-US" dirty="0"/>
              <a:t>Cooler temp can showcase truer hop flavor/ aroma to the variety and lot. </a:t>
            </a:r>
          </a:p>
          <a:p>
            <a:r>
              <a:rPr lang="en-US" dirty="0"/>
              <a:t>Depending on your available hops, pellet density, and preferences adjust as needed. Add a dry hop during fermentation, change it all to one dry hop, dry hop twice warm. Etc. </a:t>
            </a:r>
          </a:p>
          <a:p>
            <a:pPr lvl="1"/>
            <a:endParaRPr lang="en-US" dirty="0"/>
          </a:p>
          <a:p>
            <a:pPr lvl="1"/>
            <a:endParaRPr lang="en-US" dirty="0"/>
          </a:p>
        </p:txBody>
      </p:sp>
      <p:sp>
        <p:nvSpPr>
          <p:cNvPr id="5" name="Footer Placeholder 4">
            <a:extLst>
              <a:ext uri="{FF2B5EF4-FFF2-40B4-BE49-F238E27FC236}">
                <a16:creationId xmlns:a16="http://schemas.microsoft.com/office/drawing/2014/main" id="{26759BCC-9428-E839-AA9A-D34ED6A6AB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9168C-B76E-FB66-214E-95DE93157721}"/>
              </a:ext>
            </a:extLst>
          </p:cNvPr>
          <p:cNvSpPr>
            <a:spLocks noGrp="1"/>
          </p:cNvSpPr>
          <p:nvPr>
            <p:ph type="sldNum" sz="quarter" idx="12"/>
          </p:nvPr>
        </p:nvSpPr>
        <p:spPr/>
        <p:txBody>
          <a:bodyPr/>
          <a:lstStyle/>
          <a:p>
            <a:fld id="{4FE89642-BFB8-4805-87A5-896CBA7AF180}" type="slidenum">
              <a:rPr lang="en-US" smtClean="0"/>
              <a:t>36</a:t>
            </a:fld>
            <a:endParaRPr lang="en-US"/>
          </a:p>
        </p:txBody>
      </p:sp>
    </p:spTree>
    <p:extLst>
      <p:ext uri="{BB962C8B-B14F-4D97-AF65-F5344CB8AC3E}">
        <p14:creationId xmlns:p14="http://schemas.microsoft.com/office/powerpoint/2010/main" val="4282183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84087-87E7-03E7-068C-AF5F0E5DAD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50C9B9-21F4-E02F-C66C-2C40FD8673C8}"/>
              </a:ext>
            </a:extLst>
          </p:cNvPr>
          <p:cNvSpPr>
            <a:spLocks noGrp="1"/>
          </p:cNvSpPr>
          <p:nvPr>
            <p:ph type="title"/>
          </p:nvPr>
        </p:nvSpPr>
        <p:spPr/>
        <p:txBody>
          <a:bodyPr/>
          <a:lstStyle/>
          <a:p>
            <a:r>
              <a:rPr lang="en-US" dirty="0"/>
              <a:t>Conditioning &amp; Packaging </a:t>
            </a:r>
          </a:p>
        </p:txBody>
      </p:sp>
      <p:sp>
        <p:nvSpPr>
          <p:cNvPr id="4" name="Content Placeholder 3">
            <a:extLst>
              <a:ext uri="{FF2B5EF4-FFF2-40B4-BE49-F238E27FC236}">
                <a16:creationId xmlns:a16="http://schemas.microsoft.com/office/drawing/2014/main" id="{A4EE8842-1E75-1C4E-AD18-9F5AA4EFD7C6}"/>
              </a:ext>
            </a:extLst>
          </p:cNvPr>
          <p:cNvSpPr>
            <a:spLocks noGrp="1"/>
          </p:cNvSpPr>
          <p:nvPr>
            <p:ph idx="1"/>
          </p:nvPr>
        </p:nvSpPr>
        <p:spPr>
          <a:xfrm>
            <a:off x="478395" y="1520456"/>
            <a:ext cx="11348248" cy="4361842"/>
          </a:xfrm>
        </p:spPr>
        <p:txBody>
          <a:bodyPr>
            <a:normAutofit/>
          </a:bodyPr>
          <a:lstStyle/>
          <a:p>
            <a:r>
              <a:rPr lang="en-US" dirty="0"/>
              <a:t>After dry hopping is complete, dose ½ the </a:t>
            </a:r>
            <a:r>
              <a:rPr lang="en-US" dirty="0" err="1"/>
              <a:t>Biofine</a:t>
            </a:r>
            <a:r>
              <a:rPr lang="en-US" dirty="0"/>
              <a:t> volume and crash tank to 33F, hold for 24-48 hours and drop trub each day 1-2 times. </a:t>
            </a:r>
          </a:p>
          <a:p>
            <a:r>
              <a:rPr lang="en-US" dirty="0"/>
              <a:t>Purge BBT and dose second half of </a:t>
            </a:r>
            <a:r>
              <a:rPr lang="en-US" dirty="0" err="1"/>
              <a:t>Biofine</a:t>
            </a:r>
            <a:r>
              <a:rPr lang="en-US" dirty="0"/>
              <a:t>, or add inline during transfer. </a:t>
            </a:r>
          </a:p>
          <a:p>
            <a:pPr lvl="1"/>
            <a:r>
              <a:rPr lang="en-US" dirty="0"/>
              <a:t>**It is best to run benchtop trials to optimize </a:t>
            </a:r>
            <a:r>
              <a:rPr lang="en-US" dirty="0" err="1"/>
              <a:t>biofine</a:t>
            </a:r>
            <a:r>
              <a:rPr lang="en-US" dirty="0"/>
              <a:t> rates and timing. Less is better for minimizing hop aroma/flavor impact. That being said, clarity is important to nailing this style. </a:t>
            </a:r>
          </a:p>
          <a:p>
            <a:r>
              <a:rPr lang="en-US" dirty="0"/>
              <a:t>Centrifuge if desired</a:t>
            </a:r>
          </a:p>
          <a:p>
            <a:r>
              <a:rPr lang="en-US" dirty="0"/>
              <a:t>Transfer to BBT and hold for 24 hours</a:t>
            </a:r>
          </a:p>
          <a:p>
            <a:r>
              <a:rPr lang="en-US" dirty="0"/>
              <a:t>Carbonate between 2.6-2.8 vol. CO2- will depend on final gravity and BU’s</a:t>
            </a:r>
          </a:p>
        </p:txBody>
      </p:sp>
      <p:sp>
        <p:nvSpPr>
          <p:cNvPr id="5" name="Footer Placeholder 4">
            <a:extLst>
              <a:ext uri="{FF2B5EF4-FFF2-40B4-BE49-F238E27FC236}">
                <a16:creationId xmlns:a16="http://schemas.microsoft.com/office/drawing/2014/main" id="{0701E7A2-3B4A-A034-700D-4531E3FCB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BE1731-41F6-2FA7-96D5-888D814E987C}"/>
              </a:ext>
            </a:extLst>
          </p:cNvPr>
          <p:cNvSpPr>
            <a:spLocks noGrp="1"/>
          </p:cNvSpPr>
          <p:nvPr>
            <p:ph type="sldNum" sz="quarter" idx="12"/>
          </p:nvPr>
        </p:nvSpPr>
        <p:spPr/>
        <p:txBody>
          <a:bodyPr/>
          <a:lstStyle/>
          <a:p>
            <a:fld id="{4FE89642-BFB8-4805-87A5-896CBA7AF180}" type="slidenum">
              <a:rPr lang="en-US" smtClean="0"/>
              <a:t>37</a:t>
            </a:fld>
            <a:endParaRPr lang="en-US"/>
          </a:p>
        </p:txBody>
      </p:sp>
    </p:spTree>
    <p:extLst>
      <p:ext uri="{BB962C8B-B14F-4D97-AF65-F5344CB8AC3E}">
        <p14:creationId xmlns:p14="http://schemas.microsoft.com/office/powerpoint/2010/main" val="2394810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5650A-0817-D106-38ED-C9C3C1CF3576}"/>
              </a:ext>
            </a:extLst>
          </p:cNvPr>
          <p:cNvSpPr>
            <a:spLocks noGrp="1"/>
          </p:cNvSpPr>
          <p:nvPr>
            <p:ph type="title"/>
          </p:nvPr>
        </p:nvSpPr>
        <p:spPr/>
        <p:txBody>
          <a:bodyPr/>
          <a:lstStyle/>
          <a:p>
            <a:r>
              <a:rPr lang="en-US" dirty="0"/>
              <a:t>Last step… Enjoy! </a:t>
            </a:r>
          </a:p>
        </p:txBody>
      </p:sp>
      <p:pic>
        <p:nvPicPr>
          <p:cNvPr id="7" name="Content Placeholder 6">
            <a:extLst>
              <a:ext uri="{FF2B5EF4-FFF2-40B4-BE49-F238E27FC236}">
                <a16:creationId xmlns:a16="http://schemas.microsoft.com/office/drawing/2014/main" id="{DF4BCF91-44E2-B321-EF28-396FB618A6A2}"/>
              </a:ext>
            </a:extLst>
          </p:cNvPr>
          <p:cNvPicPr>
            <a:picLocks noGrp="1" noChangeAspect="1"/>
          </p:cNvPicPr>
          <p:nvPr>
            <p:ph idx="1"/>
          </p:nvPr>
        </p:nvPicPr>
        <p:blipFill>
          <a:blip r:embed="rId2"/>
          <a:stretch>
            <a:fillRect/>
          </a:stretch>
        </p:blipFill>
        <p:spPr>
          <a:xfrm>
            <a:off x="1029489" y="1248568"/>
            <a:ext cx="3794692" cy="4360863"/>
          </a:xfrm>
          <a:prstGeom prst="rect">
            <a:avLst/>
          </a:prstGeom>
        </p:spPr>
      </p:pic>
      <p:sp>
        <p:nvSpPr>
          <p:cNvPr id="4" name="Footer Placeholder 3">
            <a:extLst>
              <a:ext uri="{FF2B5EF4-FFF2-40B4-BE49-F238E27FC236}">
                <a16:creationId xmlns:a16="http://schemas.microsoft.com/office/drawing/2014/main" id="{826C8FC4-A690-5785-64BD-17A9C64361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545EAC-3722-3273-E130-44CEA060E1D2}"/>
              </a:ext>
            </a:extLst>
          </p:cNvPr>
          <p:cNvSpPr>
            <a:spLocks noGrp="1"/>
          </p:cNvSpPr>
          <p:nvPr>
            <p:ph type="sldNum" sz="quarter" idx="12"/>
          </p:nvPr>
        </p:nvSpPr>
        <p:spPr/>
        <p:txBody>
          <a:bodyPr/>
          <a:lstStyle/>
          <a:p>
            <a:fld id="{4FE89642-BFB8-4805-87A5-896CBA7AF180}" type="slidenum">
              <a:rPr lang="en-US" smtClean="0"/>
              <a:t>38</a:t>
            </a:fld>
            <a:endParaRPr lang="en-US"/>
          </a:p>
        </p:txBody>
      </p:sp>
      <p:pic>
        <p:nvPicPr>
          <p:cNvPr id="1026" name="Picture 2" descr="Review: Bright Wave | Counter Weight Brewing Company | Craft Beer &amp; Brewing">
            <a:extLst>
              <a:ext uri="{FF2B5EF4-FFF2-40B4-BE49-F238E27FC236}">
                <a16:creationId xmlns:a16="http://schemas.microsoft.com/office/drawing/2014/main" id="{1C4EF592-0401-0598-75F9-BB60A5C52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7253" y="336619"/>
            <a:ext cx="2473904" cy="61847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3888E51-AA86-DE49-CEB9-3CB52A4D5CAD}"/>
              </a:ext>
            </a:extLst>
          </p:cNvPr>
          <p:cNvPicPr>
            <a:picLocks noChangeAspect="1"/>
          </p:cNvPicPr>
          <p:nvPr/>
        </p:nvPicPr>
        <p:blipFill>
          <a:blip r:embed="rId4"/>
          <a:stretch>
            <a:fillRect/>
          </a:stretch>
        </p:blipFill>
        <p:spPr>
          <a:xfrm>
            <a:off x="7886327" y="712233"/>
            <a:ext cx="4305673" cy="5433531"/>
          </a:xfrm>
          <a:prstGeom prst="rect">
            <a:avLst/>
          </a:prstGeom>
        </p:spPr>
      </p:pic>
    </p:spTree>
    <p:extLst>
      <p:ext uri="{BB962C8B-B14F-4D97-AF65-F5344CB8AC3E}">
        <p14:creationId xmlns:p14="http://schemas.microsoft.com/office/powerpoint/2010/main" val="22827821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B4BBA384-227F-40C6-8DFA-2CCDB5811916}"/>
              </a:ext>
            </a:extLst>
          </p:cNvPr>
          <p:cNvSpPr>
            <a:spLocks noGrp="1"/>
          </p:cNvSpPr>
          <p:nvPr>
            <p:ph type="subTitle" idx="1"/>
          </p:nvPr>
        </p:nvSpPr>
        <p:spPr/>
        <p:txBody>
          <a:bodyPr/>
          <a:lstStyle/>
          <a:p>
            <a:r>
              <a:rPr lang="en-US" dirty="0"/>
              <a:t>THANK YOU</a:t>
            </a:r>
          </a:p>
        </p:txBody>
      </p:sp>
      <p:pic>
        <p:nvPicPr>
          <p:cNvPr id="6" name="Picture 5">
            <a:extLst>
              <a:ext uri="{FF2B5EF4-FFF2-40B4-BE49-F238E27FC236}">
                <a16:creationId xmlns:a16="http://schemas.microsoft.com/office/drawing/2014/main" id="{12FC4FB0-3C94-AE00-1D28-E9DE63DE6886}"/>
              </a:ext>
            </a:extLst>
          </p:cNvPr>
          <p:cNvPicPr>
            <a:picLocks noChangeAspect="1"/>
          </p:cNvPicPr>
          <p:nvPr/>
        </p:nvPicPr>
        <p:blipFill>
          <a:blip r:embed="rId3"/>
          <a:stretch>
            <a:fillRect/>
          </a:stretch>
        </p:blipFill>
        <p:spPr>
          <a:xfrm>
            <a:off x="1034899" y="2590683"/>
            <a:ext cx="3419952" cy="1676634"/>
          </a:xfrm>
          <a:prstGeom prst="rect">
            <a:avLst/>
          </a:prstGeom>
        </p:spPr>
      </p:pic>
    </p:spTree>
    <p:extLst>
      <p:ext uri="{BB962C8B-B14F-4D97-AF65-F5344CB8AC3E}">
        <p14:creationId xmlns:p14="http://schemas.microsoft.com/office/powerpoint/2010/main" val="1893032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F3DC5-EF96-449B-B4E2-001D2F35B65F}"/>
              </a:ext>
            </a:extLst>
          </p:cNvPr>
          <p:cNvSpPr>
            <a:spLocks noGrp="1"/>
          </p:cNvSpPr>
          <p:nvPr>
            <p:ph type="title"/>
          </p:nvPr>
        </p:nvSpPr>
        <p:spPr/>
        <p:txBody>
          <a:bodyPr>
            <a:normAutofit fontScale="90000"/>
          </a:bodyPr>
          <a:lstStyle/>
          <a:p>
            <a:r>
              <a:rPr lang="en-US" sz="2200" dirty="0"/>
              <a:t>When you think about classic west coast IPA, what comes to mind? </a:t>
            </a:r>
            <a:br>
              <a:rPr lang="en-US" dirty="0"/>
            </a:br>
            <a:endParaRPr lang="en-US" dirty="0"/>
          </a:p>
        </p:txBody>
      </p:sp>
      <p:sp>
        <p:nvSpPr>
          <p:cNvPr id="5" name="Slide Number Placeholder 4">
            <a:extLst>
              <a:ext uri="{FF2B5EF4-FFF2-40B4-BE49-F238E27FC236}">
                <a16:creationId xmlns:a16="http://schemas.microsoft.com/office/drawing/2014/main" id="{1E050F10-B901-47AC-A2BD-9932AEC18D68}"/>
              </a:ext>
            </a:extLst>
          </p:cNvPr>
          <p:cNvSpPr>
            <a:spLocks noGrp="1"/>
          </p:cNvSpPr>
          <p:nvPr>
            <p:ph type="sldNum" sz="quarter" idx="12"/>
          </p:nvPr>
        </p:nvSpPr>
        <p:spPr/>
        <p:txBody>
          <a:bodyPr/>
          <a:lstStyle/>
          <a:p>
            <a:fld id="{4FE89642-BFB8-4805-87A5-896CBA7AF180}" type="slidenum">
              <a:rPr lang="en-US" dirty="0" smtClean="0"/>
              <a:t>4</a:t>
            </a:fld>
            <a:endParaRPr lang="en-US"/>
          </a:p>
        </p:txBody>
      </p:sp>
      <p:pic>
        <p:nvPicPr>
          <p:cNvPr id="6" name="Graphic 5">
            <a:extLst>
              <a:ext uri="{FF2B5EF4-FFF2-40B4-BE49-F238E27FC236}">
                <a16:creationId xmlns:a16="http://schemas.microsoft.com/office/drawing/2014/main" id="{2F74758E-E5B8-3748-737D-B05167F1E3F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8508" y="1276107"/>
            <a:ext cx="1461149" cy="1681322"/>
          </a:xfrm>
          <a:prstGeom prst="rect">
            <a:avLst/>
          </a:prstGeom>
        </p:spPr>
      </p:pic>
      <p:pic>
        <p:nvPicPr>
          <p:cNvPr id="7" name="Graphic 6">
            <a:extLst>
              <a:ext uri="{FF2B5EF4-FFF2-40B4-BE49-F238E27FC236}">
                <a16:creationId xmlns:a16="http://schemas.microsoft.com/office/drawing/2014/main" id="{4A54FB82-004E-39A5-8E9C-F530273B0C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8508" y="3959893"/>
            <a:ext cx="1681322" cy="1681322"/>
          </a:xfrm>
          <a:prstGeom prst="rect">
            <a:avLst/>
          </a:prstGeom>
        </p:spPr>
      </p:pic>
      <p:pic>
        <p:nvPicPr>
          <p:cNvPr id="1028" name="Picture 4" descr="Review: Blind Pig IPA | Russian River Brewing Company | Craft Beer &amp; Brewing">
            <a:extLst>
              <a:ext uri="{FF2B5EF4-FFF2-40B4-BE49-F238E27FC236}">
                <a16:creationId xmlns:a16="http://schemas.microsoft.com/office/drawing/2014/main" id="{376F6BB9-CD5B-C7F6-30D6-E24D04E2D1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1723" y="1342002"/>
            <a:ext cx="1000986" cy="20869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erra Nevada Torpedo Extra IPA">
            <a:extLst>
              <a:ext uri="{FF2B5EF4-FFF2-40B4-BE49-F238E27FC236}">
                <a16:creationId xmlns:a16="http://schemas.microsoft.com/office/drawing/2014/main" id="{52729BE4-14F1-529B-6221-983F41913D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4721" y="645477"/>
            <a:ext cx="2050749" cy="297072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view: IPA | Stone Brewing Company | Craft Beer &amp; Brewing">
            <a:extLst>
              <a:ext uri="{FF2B5EF4-FFF2-40B4-BE49-F238E27FC236}">
                <a16:creationId xmlns:a16="http://schemas.microsoft.com/office/drawing/2014/main" id="{1E99754B-7B01-001F-53C6-88A4A82F3F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0172" y="1029951"/>
            <a:ext cx="1157428" cy="241550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ear Republic Racer 5 IPA – Kansas Food Market">
            <a:extLst>
              <a:ext uri="{FF2B5EF4-FFF2-40B4-BE49-F238E27FC236}">
                <a16:creationId xmlns:a16="http://schemas.microsoft.com/office/drawing/2014/main" id="{ABCDB272-8365-C7B4-512B-88FA4C6A75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9721" y="3498850"/>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uy Green Flash West Coast IPA Online | Green Flash - SipWhiskey.Com – Sip  Whiskey">
            <a:extLst>
              <a:ext uri="{FF2B5EF4-FFF2-40B4-BE49-F238E27FC236}">
                <a16:creationId xmlns:a16="http://schemas.microsoft.com/office/drawing/2014/main" id="{0B7A311F-5E74-9A64-4655-CBFF3328AE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28783" y="3514724"/>
            <a:ext cx="2825751" cy="282575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eview: Union Jack IPA | Firestone Walker Brewing Company | Craft Beer &amp;  Brewing">
            <a:extLst>
              <a:ext uri="{FF2B5EF4-FFF2-40B4-BE49-F238E27FC236}">
                <a16:creationId xmlns:a16="http://schemas.microsoft.com/office/drawing/2014/main" id="{5E507350-E4CA-3852-5C98-B04EF29241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89721" y="3616205"/>
            <a:ext cx="1244069" cy="259631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Lagunitas IPA">
            <a:extLst>
              <a:ext uri="{FF2B5EF4-FFF2-40B4-BE49-F238E27FC236}">
                <a16:creationId xmlns:a16="http://schemas.microsoft.com/office/drawing/2014/main" id="{A807B532-4673-8448-DE79-FAE7D4E93A5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15650" y="702716"/>
            <a:ext cx="2525820" cy="325717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Ballast Sculpin IPA | Bell Beverage">
            <a:extLst>
              <a:ext uri="{FF2B5EF4-FFF2-40B4-BE49-F238E27FC236}">
                <a16:creationId xmlns:a16="http://schemas.microsoft.com/office/drawing/2014/main" id="{28BC1CCA-07DD-E60D-4F9F-06AF25DC677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134287" y="3616205"/>
            <a:ext cx="1009197" cy="28257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FCDB491-225B-9490-C21F-75164991C178}"/>
              </a:ext>
            </a:extLst>
          </p:cNvPr>
          <p:cNvSpPr txBox="1"/>
          <p:nvPr/>
        </p:nvSpPr>
        <p:spPr>
          <a:xfrm>
            <a:off x="2162172" y="1991585"/>
            <a:ext cx="2867028" cy="461665"/>
          </a:xfrm>
          <a:prstGeom prst="rect">
            <a:avLst/>
          </a:prstGeom>
          <a:noFill/>
        </p:spPr>
        <p:txBody>
          <a:bodyPr wrap="square" rtlCol="0">
            <a:spAutoFit/>
          </a:bodyPr>
          <a:lstStyle/>
          <a:p>
            <a:r>
              <a:rPr lang="en-US" sz="2400" b="1" dirty="0">
                <a:solidFill>
                  <a:schemeClr val="accent2"/>
                </a:solidFill>
              </a:rPr>
              <a:t>CRYSTAL MALT </a:t>
            </a:r>
          </a:p>
        </p:txBody>
      </p:sp>
      <p:sp>
        <p:nvSpPr>
          <p:cNvPr id="11" name="TextBox 10">
            <a:extLst>
              <a:ext uri="{FF2B5EF4-FFF2-40B4-BE49-F238E27FC236}">
                <a16:creationId xmlns:a16="http://schemas.microsoft.com/office/drawing/2014/main" id="{188CA004-1192-2BDE-0073-779D9369084A}"/>
              </a:ext>
            </a:extLst>
          </p:cNvPr>
          <p:cNvSpPr txBox="1"/>
          <p:nvPr/>
        </p:nvSpPr>
        <p:spPr>
          <a:xfrm>
            <a:off x="2432622" y="4729698"/>
            <a:ext cx="2353921" cy="461665"/>
          </a:xfrm>
          <a:prstGeom prst="rect">
            <a:avLst/>
          </a:prstGeom>
          <a:noFill/>
        </p:spPr>
        <p:txBody>
          <a:bodyPr wrap="square" rtlCol="0">
            <a:spAutoFit/>
          </a:bodyPr>
          <a:lstStyle/>
          <a:p>
            <a:r>
              <a:rPr lang="en-US" sz="2400" b="1" dirty="0">
                <a:solidFill>
                  <a:schemeClr val="accent2"/>
                </a:solidFill>
              </a:rPr>
              <a:t>“C” HOPS</a:t>
            </a:r>
          </a:p>
        </p:txBody>
      </p:sp>
    </p:spTree>
    <p:extLst>
      <p:ext uri="{BB962C8B-B14F-4D97-AF65-F5344CB8AC3E}">
        <p14:creationId xmlns:p14="http://schemas.microsoft.com/office/powerpoint/2010/main" val="3904849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1BD3-A8A3-4F84-9796-63B7B396660E}"/>
              </a:ext>
            </a:extLst>
          </p:cNvPr>
          <p:cNvSpPr>
            <a:spLocks noGrp="1"/>
          </p:cNvSpPr>
          <p:nvPr>
            <p:ph type="title"/>
          </p:nvPr>
        </p:nvSpPr>
        <p:spPr/>
        <p:txBody>
          <a:bodyPr/>
          <a:lstStyle/>
          <a:p>
            <a:pPr algn="ctr"/>
            <a:r>
              <a:rPr lang="en-US" dirty="0"/>
              <a:t>Key Attributes of Classic West Coast IPA</a:t>
            </a:r>
          </a:p>
        </p:txBody>
      </p:sp>
      <p:sp>
        <p:nvSpPr>
          <p:cNvPr id="4" name="Footer Placeholder 3">
            <a:extLst>
              <a:ext uri="{FF2B5EF4-FFF2-40B4-BE49-F238E27FC236}">
                <a16:creationId xmlns:a16="http://schemas.microsoft.com/office/drawing/2014/main" id="{B50CD54C-6EAA-4380-BC52-C3405D8553E7}"/>
              </a:ext>
            </a:extLst>
          </p:cNvPr>
          <p:cNvSpPr>
            <a:spLocks noGrp="1"/>
          </p:cNvSpPr>
          <p:nvPr>
            <p:ph type="ftr" sz="quarter" idx="11"/>
          </p:nvPr>
        </p:nvSpPr>
        <p:spPr>
          <a:xfrm>
            <a:off x="2697480" y="6366764"/>
            <a:ext cx="8844516" cy="365125"/>
          </a:xfrm>
        </p:spPr>
        <p:txBody>
          <a:bodyPr/>
          <a:lstStyle/>
          <a:p>
            <a:r>
              <a:rPr lang="en-US" dirty="0"/>
              <a:t>Information from worldbeercup.org and firestonewalker.com </a:t>
            </a:r>
          </a:p>
        </p:txBody>
      </p:sp>
      <p:sp>
        <p:nvSpPr>
          <p:cNvPr id="5" name="Slide Number Placeholder 4">
            <a:extLst>
              <a:ext uri="{FF2B5EF4-FFF2-40B4-BE49-F238E27FC236}">
                <a16:creationId xmlns:a16="http://schemas.microsoft.com/office/drawing/2014/main" id="{BD187164-F477-4FEB-8421-64ED4F3BA156}"/>
              </a:ext>
            </a:extLst>
          </p:cNvPr>
          <p:cNvSpPr>
            <a:spLocks noGrp="1"/>
          </p:cNvSpPr>
          <p:nvPr>
            <p:ph type="sldNum" sz="quarter" idx="12"/>
          </p:nvPr>
        </p:nvSpPr>
        <p:spPr/>
        <p:txBody>
          <a:bodyPr/>
          <a:lstStyle/>
          <a:p>
            <a:fld id="{4FE89642-BFB8-4805-87A5-896CBA7AF180}" type="slidenum">
              <a:rPr lang="en-US" smtClean="0"/>
              <a:t>5</a:t>
            </a:fld>
            <a:endParaRPr lang="en-US" dirty="0"/>
          </a:p>
        </p:txBody>
      </p:sp>
      <p:sp>
        <p:nvSpPr>
          <p:cNvPr id="9" name="Content Placeholder 8">
            <a:extLst>
              <a:ext uri="{FF2B5EF4-FFF2-40B4-BE49-F238E27FC236}">
                <a16:creationId xmlns:a16="http://schemas.microsoft.com/office/drawing/2014/main" id="{C76F3CD6-F719-5A89-3D3C-38A3DB7D3E1D}"/>
              </a:ext>
            </a:extLst>
          </p:cNvPr>
          <p:cNvSpPr>
            <a:spLocks noGrp="1"/>
          </p:cNvSpPr>
          <p:nvPr>
            <p:ph idx="13"/>
          </p:nvPr>
        </p:nvSpPr>
        <p:spPr>
          <a:xfrm>
            <a:off x="4617720" y="1109934"/>
            <a:ext cx="7452359" cy="5439392"/>
          </a:xfrm>
        </p:spPr>
        <p:txBody>
          <a:bodyPr>
            <a:normAutofit lnSpcReduction="10000"/>
          </a:bodyPr>
          <a:lstStyle/>
          <a:p>
            <a:pPr marL="0" indent="0">
              <a:lnSpc>
                <a:spcPct val="110000"/>
              </a:lnSpc>
              <a:buNone/>
            </a:pPr>
            <a:r>
              <a:rPr lang="en-US" sz="2200" b="1" dirty="0"/>
              <a:t>Color </a:t>
            </a:r>
          </a:p>
          <a:p>
            <a:pPr marL="0" indent="0">
              <a:lnSpc>
                <a:spcPct val="110000"/>
              </a:lnSpc>
              <a:buNone/>
            </a:pPr>
            <a:r>
              <a:rPr lang="en-US" sz="2200" b="1" dirty="0"/>
              <a:t>	</a:t>
            </a:r>
            <a:r>
              <a:rPr lang="en-US" sz="2200" dirty="0"/>
              <a:t>Pale ────────► Copper</a:t>
            </a:r>
          </a:p>
          <a:p>
            <a:pPr marL="0" indent="0">
              <a:lnSpc>
                <a:spcPct val="110000"/>
              </a:lnSpc>
              <a:buNone/>
            </a:pPr>
            <a:r>
              <a:rPr lang="en-US" sz="2200" b="1" dirty="0"/>
              <a:t>Clarity</a:t>
            </a:r>
          </a:p>
          <a:p>
            <a:pPr marL="457200" lvl="1" indent="0">
              <a:lnSpc>
                <a:spcPct val="110000"/>
              </a:lnSpc>
              <a:buNone/>
            </a:pPr>
            <a:r>
              <a:rPr lang="en-US" sz="2200" dirty="0">
                <a:solidFill>
                  <a:schemeClr val="accent2"/>
                </a:solidFill>
              </a:rPr>
              <a:t>Chill Haze &amp; Hop Haze: </a:t>
            </a:r>
            <a:r>
              <a:rPr lang="en-US" sz="2200" dirty="0"/>
              <a:t>Acceptable  </a:t>
            </a:r>
          </a:p>
          <a:p>
            <a:pPr marL="0" indent="0">
              <a:lnSpc>
                <a:spcPct val="110000"/>
              </a:lnSpc>
              <a:buNone/>
            </a:pPr>
            <a:r>
              <a:rPr lang="en-US" sz="2400" b="1" dirty="0"/>
              <a:t>Malt Aroma &amp; Flavor</a:t>
            </a:r>
          </a:p>
          <a:p>
            <a:pPr marL="0" indent="0">
              <a:lnSpc>
                <a:spcPct val="110000"/>
              </a:lnSpc>
              <a:buNone/>
            </a:pPr>
            <a:r>
              <a:rPr lang="en-US" sz="2200" b="1" dirty="0"/>
              <a:t>	</a:t>
            </a:r>
            <a:r>
              <a:rPr lang="en-US" sz="2200" dirty="0"/>
              <a:t>Medium‑Low ──► Medium</a:t>
            </a:r>
          </a:p>
          <a:p>
            <a:pPr marL="0" indent="0">
              <a:lnSpc>
                <a:spcPct val="100000"/>
              </a:lnSpc>
              <a:buNone/>
            </a:pPr>
            <a:r>
              <a:rPr lang="en-US" sz="2200" b="1" dirty="0"/>
              <a:t>Body </a:t>
            </a:r>
          </a:p>
          <a:p>
            <a:pPr marL="0" indent="0">
              <a:lnSpc>
                <a:spcPct val="100000"/>
              </a:lnSpc>
              <a:buNone/>
            </a:pPr>
            <a:r>
              <a:rPr lang="en-US" sz="2200" b="1" dirty="0"/>
              <a:t>	</a:t>
            </a:r>
            <a:r>
              <a:rPr lang="en-US" sz="2200" dirty="0"/>
              <a:t>Medium-</a:t>
            </a:r>
            <a:r>
              <a:rPr lang="en-US" sz="2200" b="1" dirty="0"/>
              <a:t> </a:t>
            </a:r>
            <a:r>
              <a:rPr lang="en-US" sz="2200" dirty="0"/>
              <a:t>Low ──────────► Medium</a:t>
            </a:r>
          </a:p>
          <a:p>
            <a:pPr marL="0" indent="0" fontAlgn="ctr">
              <a:lnSpc>
                <a:spcPct val="110000"/>
              </a:lnSpc>
              <a:buNone/>
            </a:pPr>
            <a:r>
              <a:rPr lang="nn-NO" sz="2200" b="1" dirty="0"/>
              <a:t>OG: </a:t>
            </a:r>
            <a:r>
              <a:rPr lang="nn-NO" sz="2200" dirty="0"/>
              <a:t>14.7- 17.1oP</a:t>
            </a:r>
          </a:p>
          <a:p>
            <a:pPr marL="0" indent="0" fontAlgn="ctr">
              <a:lnSpc>
                <a:spcPct val="110000"/>
              </a:lnSpc>
              <a:buNone/>
            </a:pPr>
            <a:r>
              <a:rPr lang="nn-NO" sz="2200" b="1" dirty="0"/>
              <a:t>FG: </a:t>
            </a:r>
            <a:r>
              <a:rPr lang="nn-NO" sz="2200" dirty="0"/>
              <a:t>2.5- 4.1oP</a:t>
            </a:r>
          </a:p>
          <a:p>
            <a:pPr marL="0" indent="0" fontAlgn="ctr">
              <a:lnSpc>
                <a:spcPct val="110000"/>
              </a:lnSpc>
              <a:buNone/>
            </a:pPr>
            <a:r>
              <a:rPr lang="nn-NO" sz="2200" b="1" dirty="0"/>
              <a:t>ABV: </a:t>
            </a:r>
            <a:r>
              <a:rPr lang="nn-NO" sz="2200" dirty="0"/>
              <a:t>6.3%- 7.5%</a:t>
            </a:r>
          </a:p>
          <a:p>
            <a:pPr marL="0" indent="0" fontAlgn="ctr">
              <a:lnSpc>
                <a:spcPct val="110000"/>
              </a:lnSpc>
              <a:buNone/>
            </a:pPr>
            <a:r>
              <a:rPr lang="nn-NO" sz="2200" b="1" dirty="0"/>
              <a:t>SRM: </a:t>
            </a:r>
            <a:r>
              <a:rPr lang="nn-NO" sz="2200" dirty="0"/>
              <a:t>4 - 12</a:t>
            </a:r>
          </a:p>
          <a:p>
            <a:pPr marL="0" indent="0">
              <a:lnSpc>
                <a:spcPct val="120000"/>
              </a:lnSpc>
              <a:buNone/>
            </a:pPr>
            <a:endParaRPr lang="en-US" sz="2400" dirty="0"/>
          </a:p>
          <a:p>
            <a:pPr marL="0" indent="0">
              <a:buNone/>
            </a:pPr>
            <a:endParaRPr lang="en-US" dirty="0"/>
          </a:p>
        </p:txBody>
      </p:sp>
      <p:pic>
        <p:nvPicPr>
          <p:cNvPr id="21" name="Content Placeholder 18">
            <a:extLst>
              <a:ext uri="{FF2B5EF4-FFF2-40B4-BE49-F238E27FC236}">
                <a16:creationId xmlns:a16="http://schemas.microsoft.com/office/drawing/2014/main" id="{94C5E1CB-1416-79C6-5EE4-3E5F27283BF1}"/>
              </a:ext>
            </a:extLst>
          </p:cNvPr>
          <p:cNvPicPr>
            <a:picLocks noChangeAspect="1"/>
          </p:cNvPicPr>
          <p:nvPr/>
        </p:nvPicPr>
        <p:blipFill>
          <a:blip r:embed="rId3"/>
          <a:stretch>
            <a:fillRect/>
          </a:stretch>
        </p:blipFill>
        <p:spPr>
          <a:xfrm>
            <a:off x="568600" y="1109934"/>
            <a:ext cx="3124636" cy="4029637"/>
          </a:xfrm>
          <a:prstGeom prst="rect">
            <a:avLst/>
          </a:prstGeom>
        </p:spPr>
      </p:pic>
      <p:sp>
        <p:nvSpPr>
          <p:cNvPr id="22" name="TextBox 21">
            <a:extLst>
              <a:ext uri="{FF2B5EF4-FFF2-40B4-BE49-F238E27FC236}">
                <a16:creationId xmlns:a16="http://schemas.microsoft.com/office/drawing/2014/main" id="{47255F4C-5C91-EBF3-1EBA-0028B0185C4D}"/>
              </a:ext>
            </a:extLst>
          </p:cNvPr>
          <p:cNvSpPr txBox="1"/>
          <p:nvPr/>
        </p:nvSpPr>
        <p:spPr>
          <a:xfrm>
            <a:off x="482964" y="5276515"/>
            <a:ext cx="3295909" cy="461665"/>
          </a:xfrm>
          <a:prstGeom prst="rect">
            <a:avLst/>
          </a:prstGeom>
          <a:noFill/>
        </p:spPr>
        <p:txBody>
          <a:bodyPr wrap="square" rtlCol="0">
            <a:spAutoFit/>
          </a:bodyPr>
          <a:lstStyle/>
          <a:p>
            <a:r>
              <a:rPr lang="en-US" sz="2400" dirty="0">
                <a:solidFill>
                  <a:schemeClr val="tx2"/>
                </a:solidFill>
              </a:rPr>
              <a:t>7.0% ABV/ 8.5 SRM</a:t>
            </a:r>
          </a:p>
        </p:txBody>
      </p:sp>
    </p:spTree>
    <p:extLst>
      <p:ext uri="{BB962C8B-B14F-4D97-AF65-F5344CB8AC3E}">
        <p14:creationId xmlns:p14="http://schemas.microsoft.com/office/powerpoint/2010/main" val="3430348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2DA0-781B-2CFF-8153-5648F5F2A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6578EA-AC78-43B7-792A-4BBCC131C173}"/>
              </a:ext>
            </a:extLst>
          </p:cNvPr>
          <p:cNvSpPr>
            <a:spLocks noGrp="1"/>
          </p:cNvSpPr>
          <p:nvPr>
            <p:ph type="title"/>
          </p:nvPr>
        </p:nvSpPr>
        <p:spPr/>
        <p:txBody>
          <a:bodyPr/>
          <a:lstStyle/>
          <a:p>
            <a:pPr algn="ctr"/>
            <a:r>
              <a:rPr lang="en-US" dirty="0"/>
              <a:t>Key Attributes of Classic West Coast IPA</a:t>
            </a:r>
          </a:p>
        </p:txBody>
      </p:sp>
      <p:sp>
        <p:nvSpPr>
          <p:cNvPr id="4" name="Footer Placeholder 3">
            <a:extLst>
              <a:ext uri="{FF2B5EF4-FFF2-40B4-BE49-F238E27FC236}">
                <a16:creationId xmlns:a16="http://schemas.microsoft.com/office/drawing/2014/main" id="{2C2B39AF-8BEC-DE50-E71A-8F04F1413570}"/>
              </a:ext>
            </a:extLst>
          </p:cNvPr>
          <p:cNvSpPr>
            <a:spLocks noGrp="1"/>
          </p:cNvSpPr>
          <p:nvPr>
            <p:ph type="ftr" sz="quarter" idx="11"/>
          </p:nvPr>
        </p:nvSpPr>
        <p:spPr>
          <a:xfrm>
            <a:off x="2953512" y="6366764"/>
            <a:ext cx="8588484" cy="365125"/>
          </a:xfrm>
        </p:spPr>
        <p:txBody>
          <a:bodyPr/>
          <a:lstStyle/>
          <a:p>
            <a:r>
              <a:rPr lang="en-US" dirty="0"/>
              <a:t>Information from worldbeercup.org and firestonewalker.com </a:t>
            </a:r>
          </a:p>
          <a:p>
            <a:endParaRPr lang="en-US" dirty="0"/>
          </a:p>
        </p:txBody>
      </p:sp>
      <p:sp>
        <p:nvSpPr>
          <p:cNvPr id="5" name="Slide Number Placeholder 4">
            <a:extLst>
              <a:ext uri="{FF2B5EF4-FFF2-40B4-BE49-F238E27FC236}">
                <a16:creationId xmlns:a16="http://schemas.microsoft.com/office/drawing/2014/main" id="{ABAE4099-EAE6-EBF2-B99E-4ED6EA741E8A}"/>
              </a:ext>
            </a:extLst>
          </p:cNvPr>
          <p:cNvSpPr>
            <a:spLocks noGrp="1"/>
          </p:cNvSpPr>
          <p:nvPr>
            <p:ph type="sldNum" sz="quarter" idx="12"/>
          </p:nvPr>
        </p:nvSpPr>
        <p:spPr/>
        <p:txBody>
          <a:bodyPr/>
          <a:lstStyle/>
          <a:p>
            <a:fld id="{4FE89642-BFB8-4805-87A5-896CBA7AF180}" type="slidenum">
              <a:rPr lang="en-US" smtClean="0"/>
              <a:t>6</a:t>
            </a:fld>
            <a:endParaRPr lang="en-US"/>
          </a:p>
        </p:txBody>
      </p:sp>
      <p:sp>
        <p:nvSpPr>
          <p:cNvPr id="9" name="Content Placeholder 8">
            <a:extLst>
              <a:ext uri="{FF2B5EF4-FFF2-40B4-BE49-F238E27FC236}">
                <a16:creationId xmlns:a16="http://schemas.microsoft.com/office/drawing/2014/main" id="{78077A48-4D34-659E-5214-B657535F0797}"/>
              </a:ext>
            </a:extLst>
          </p:cNvPr>
          <p:cNvSpPr>
            <a:spLocks noGrp="1"/>
          </p:cNvSpPr>
          <p:nvPr>
            <p:ph idx="13"/>
          </p:nvPr>
        </p:nvSpPr>
        <p:spPr>
          <a:xfrm>
            <a:off x="6152519" y="1680235"/>
            <a:ext cx="6001512" cy="4052698"/>
          </a:xfrm>
        </p:spPr>
        <p:txBody>
          <a:bodyPr>
            <a:normAutofit/>
          </a:bodyPr>
          <a:lstStyle/>
          <a:p>
            <a:pPr marL="0" indent="0">
              <a:lnSpc>
                <a:spcPct val="120000"/>
              </a:lnSpc>
              <a:buNone/>
            </a:pPr>
            <a:r>
              <a:rPr lang="en-US" b="1" dirty="0"/>
              <a:t>Hop Aroma &amp; Flavor </a:t>
            </a:r>
          </a:p>
          <a:p>
            <a:pPr marL="0" indent="0">
              <a:lnSpc>
                <a:spcPct val="120000"/>
              </a:lnSpc>
              <a:buNone/>
            </a:pPr>
            <a:r>
              <a:rPr lang="en-US" b="1" dirty="0"/>
              <a:t>	</a:t>
            </a:r>
            <a:r>
              <a:rPr lang="en-US" dirty="0"/>
              <a:t>High ─────────► Very High</a:t>
            </a:r>
          </a:p>
          <a:p>
            <a:pPr marL="0" indent="0">
              <a:lnSpc>
                <a:spcPct val="120000"/>
              </a:lnSpc>
              <a:buNone/>
            </a:pPr>
            <a:r>
              <a:rPr lang="en-US" b="1" dirty="0"/>
              <a:t>Bitterness</a:t>
            </a:r>
          </a:p>
          <a:p>
            <a:pPr marL="0" indent="0">
              <a:lnSpc>
                <a:spcPct val="120000"/>
              </a:lnSpc>
              <a:buNone/>
            </a:pPr>
            <a:r>
              <a:rPr lang="en-US" b="1" dirty="0"/>
              <a:t>	</a:t>
            </a:r>
            <a:r>
              <a:rPr lang="en-US" dirty="0"/>
              <a:t>Medium‑High ───────► Very High</a:t>
            </a:r>
          </a:p>
          <a:p>
            <a:pPr marL="0" indent="0">
              <a:buNone/>
            </a:pPr>
            <a:r>
              <a:rPr lang="nn-NO" b="1" dirty="0"/>
              <a:t>IBU: </a:t>
            </a:r>
            <a:r>
              <a:rPr lang="nn-NO" dirty="0"/>
              <a:t>50 – 70</a:t>
            </a:r>
          </a:p>
          <a:p>
            <a:pPr marL="0" indent="0">
              <a:lnSpc>
                <a:spcPct val="100000"/>
              </a:lnSpc>
              <a:buNone/>
            </a:pPr>
            <a:r>
              <a:rPr lang="en-US" b="1" dirty="0"/>
              <a:t>Fermentation Characteristics </a:t>
            </a:r>
          </a:p>
          <a:p>
            <a:pPr marL="0" indent="0">
              <a:lnSpc>
                <a:spcPct val="100000"/>
              </a:lnSpc>
              <a:buNone/>
            </a:pPr>
            <a:r>
              <a:rPr lang="en-US" dirty="0"/>
              <a:t>	Fruity Ester Low ─────► High</a:t>
            </a:r>
          </a:p>
          <a:p>
            <a:pPr marL="0" indent="0">
              <a:lnSpc>
                <a:spcPct val="100000"/>
              </a:lnSpc>
              <a:buNone/>
            </a:pPr>
            <a:r>
              <a:rPr lang="en-US" dirty="0"/>
              <a:t>	</a:t>
            </a:r>
            <a:r>
              <a:rPr lang="en-US" dirty="0">
                <a:solidFill>
                  <a:schemeClr val="accent2"/>
                </a:solidFill>
              </a:rPr>
              <a:t>DMS:</a:t>
            </a:r>
            <a:r>
              <a:rPr lang="en-US" dirty="0"/>
              <a:t> ✗ </a:t>
            </a:r>
            <a:r>
              <a:rPr lang="en-US" dirty="0">
                <a:solidFill>
                  <a:schemeClr val="accent2"/>
                </a:solidFill>
              </a:rPr>
              <a:t>Diacetyl:</a:t>
            </a:r>
            <a:r>
              <a:rPr lang="en-US" dirty="0"/>
              <a:t> ✗ </a:t>
            </a:r>
          </a:p>
          <a:p>
            <a:pPr marL="0" indent="0">
              <a:lnSpc>
                <a:spcPct val="100000"/>
              </a:lnSpc>
              <a:buNone/>
            </a:pPr>
            <a:endParaRPr lang="en-US" sz="2400" dirty="0"/>
          </a:p>
          <a:p>
            <a:pPr marL="0" indent="0">
              <a:buNone/>
            </a:pPr>
            <a:endParaRPr lang="nn-NO" dirty="0"/>
          </a:p>
          <a:p>
            <a:pPr marL="0" indent="0">
              <a:buNone/>
            </a:pPr>
            <a:endParaRPr lang="en-US" dirty="0"/>
          </a:p>
        </p:txBody>
      </p:sp>
      <p:pic>
        <p:nvPicPr>
          <p:cNvPr id="15" name="Picture 14">
            <a:extLst>
              <a:ext uri="{FF2B5EF4-FFF2-40B4-BE49-F238E27FC236}">
                <a16:creationId xmlns:a16="http://schemas.microsoft.com/office/drawing/2014/main" id="{CB960F86-CC23-C570-29B3-31FA338F268D}"/>
              </a:ext>
            </a:extLst>
          </p:cNvPr>
          <p:cNvPicPr>
            <a:picLocks noChangeAspect="1"/>
          </p:cNvPicPr>
          <p:nvPr/>
        </p:nvPicPr>
        <p:blipFill>
          <a:blip r:embed="rId3"/>
          <a:stretch>
            <a:fillRect/>
          </a:stretch>
        </p:blipFill>
        <p:spPr>
          <a:xfrm>
            <a:off x="219456" y="1390738"/>
            <a:ext cx="5586984" cy="4076524"/>
          </a:xfrm>
          <a:prstGeom prst="rect">
            <a:avLst/>
          </a:prstGeom>
        </p:spPr>
      </p:pic>
    </p:spTree>
    <p:extLst>
      <p:ext uri="{BB962C8B-B14F-4D97-AF65-F5344CB8AC3E}">
        <p14:creationId xmlns:p14="http://schemas.microsoft.com/office/powerpoint/2010/main" val="1773356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33410-3D73-422F-A262-CBEEEC7620EE}"/>
              </a:ext>
            </a:extLst>
          </p:cNvPr>
          <p:cNvSpPr>
            <a:spLocks noGrp="1"/>
          </p:cNvSpPr>
          <p:nvPr>
            <p:ph type="title"/>
          </p:nvPr>
        </p:nvSpPr>
        <p:spPr/>
        <p:txBody>
          <a:bodyPr/>
          <a:lstStyle/>
          <a:p>
            <a:pPr algn="ctr"/>
            <a:r>
              <a:rPr lang="en-US" dirty="0"/>
              <a:t>Commercial Examples in 2012</a:t>
            </a:r>
          </a:p>
        </p:txBody>
      </p:sp>
      <p:graphicFrame>
        <p:nvGraphicFramePr>
          <p:cNvPr id="9" name="Table 9">
            <a:extLst>
              <a:ext uri="{FF2B5EF4-FFF2-40B4-BE49-F238E27FC236}">
                <a16:creationId xmlns:a16="http://schemas.microsoft.com/office/drawing/2014/main" id="{1E0DA165-822F-4666-B181-CAD2728495E6}"/>
              </a:ext>
            </a:extLst>
          </p:cNvPr>
          <p:cNvGraphicFramePr>
            <a:graphicFrameLocks noGrp="1"/>
          </p:cNvGraphicFramePr>
          <p:nvPr>
            <p:ph idx="1"/>
            <p:extLst>
              <p:ext uri="{D42A27DB-BD31-4B8C-83A1-F6EECF244321}">
                <p14:modId xmlns:p14="http://schemas.microsoft.com/office/powerpoint/2010/main" val="3881592803"/>
              </p:ext>
            </p:extLst>
          </p:nvPr>
        </p:nvGraphicFramePr>
        <p:xfrm>
          <a:off x="478396" y="1046404"/>
          <a:ext cx="11348248" cy="4977690"/>
        </p:xfrm>
        <a:graphic>
          <a:graphicData uri="http://schemas.openxmlformats.org/drawingml/2006/table">
            <a:tbl>
              <a:tblPr firstRow="1" bandRow="1">
                <a:tableStyleId>{5C22544A-7EE6-4342-B048-85BDC9FD1C3A}</a:tableStyleId>
              </a:tblPr>
              <a:tblGrid>
                <a:gridCol w="2360642">
                  <a:extLst>
                    <a:ext uri="{9D8B030D-6E8A-4147-A177-3AD203B41FA5}">
                      <a16:colId xmlns:a16="http://schemas.microsoft.com/office/drawing/2014/main" val="1479690024"/>
                    </a:ext>
                  </a:extLst>
                </a:gridCol>
                <a:gridCol w="1422106">
                  <a:extLst>
                    <a:ext uri="{9D8B030D-6E8A-4147-A177-3AD203B41FA5}">
                      <a16:colId xmlns:a16="http://schemas.microsoft.com/office/drawing/2014/main" val="1002301810"/>
                    </a:ext>
                  </a:extLst>
                </a:gridCol>
                <a:gridCol w="1891375">
                  <a:extLst>
                    <a:ext uri="{9D8B030D-6E8A-4147-A177-3AD203B41FA5}">
                      <a16:colId xmlns:a16="http://schemas.microsoft.com/office/drawing/2014/main" val="3348693199"/>
                    </a:ext>
                  </a:extLst>
                </a:gridCol>
                <a:gridCol w="1891375">
                  <a:extLst>
                    <a:ext uri="{9D8B030D-6E8A-4147-A177-3AD203B41FA5}">
                      <a16:colId xmlns:a16="http://schemas.microsoft.com/office/drawing/2014/main" val="1556311659"/>
                    </a:ext>
                  </a:extLst>
                </a:gridCol>
                <a:gridCol w="1891375">
                  <a:extLst>
                    <a:ext uri="{9D8B030D-6E8A-4147-A177-3AD203B41FA5}">
                      <a16:colId xmlns:a16="http://schemas.microsoft.com/office/drawing/2014/main" val="2228212058"/>
                    </a:ext>
                  </a:extLst>
                </a:gridCol>
                <a:gridCol w="1891375">
                  <a:extLst>
                    <a:ext uri="{9D8B030D-6E8A-4147-A177-3AD203B41FA5}">
                      <a16:colId xmlns:a16="http://schemas.microsoft.com/office/drawing/2014/main" val="308486413"/>
                    </a:ext>
                  </a:extLst>
                </a:gridCol>
              </a:tblGrid>
              <a:tr h="497769">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OG</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FG</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ABV</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IBU</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SRM</a:t>
                      </a:r>
                    </a:p>
                  </a:txBody>
                  <a:tcPr>
                    <a:solidFill>
                      <a:schemeClr val="tx2"/>
                    </a:solidFill>
                  </a:tcPr>
                </a:tc>
                <a:extLst>
                  <a:ext uri="{0D108BD9-81ED-4DB2-BD59-A6C34878D82A}">
                    <a16:rowId xmlns:a16="http://schemas.microsoft.com/office/drawing/2014/main" val="2572828508"/>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15.0</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2.4</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6.7%</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60.5</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7.3</a:t>
                      </a: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70.0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9.2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17.7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7.4%</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61.8</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3.4</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14.6</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3.1</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51.0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8.7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2.9</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6.9%</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9.5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16.9</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3.7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7.2%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65.0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10.0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49776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AVERAGE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16.3</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3.2</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7.0%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68.0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mj-lt"/>
                          <a:ea typeface="+mn-ea"/>
                          <a:cs typeface="+mn-cs"/>
                        </a:rPr>
                        <a:t>8.7</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3" name="Footer Placeholder 2">
            <a:extLst>
              <a:ext uri="{FF2B5EF4-FFF2-40B4-BE49-F238E27FC236}">
                <a16:creationId xmlns:a16="http://schemas.microsoft.com/office/drawing/2014/main" id="{FCB65379-733E-45B5-B894-FAF548BA2562}"/>
              </a:ext>
            </a:extLst>
          </p:cNvPr>
          <p:cNvSpPr>
            <a:spLocks noGrp="1"/>
          </p:cNvSpPr>
          <p:nvPr>
            <p:ph type="ftr" sz="quarter" idx="11"/>
          </p:nvPr>
        </p:nvSpPr>
        <p:spPr>
          <a:xfrm>
            <a:off x="2953512" y="6356350"/>
            <a:ext cx="8634204" cy="365125"/>
          </a:xfrm>
        </p:spPr>
        <p:txBody>
          <a:bodyPr/>
          <a:lstStyle/>
          <a:p>
            <a:r>
              <a:rPr lang="en-US" dirty="0">
                <a:solidFill>
                  <a:schemeClr val="tx2"/>
                </a:solidFill>
              </a:rPr>
              <a:t>Data From: IPA Brewing Techniques, Recipes, and the Evolution of India Pale Ale; Mitch Steele, 2012</a:t>
            </a:r>
          </a:p>
        </p:txBody>
      </p:sp>
      <p:sp>
        <p:nvSpPr>
          <p:cNvPr id="4" name="Slide Number Placeholder 3">
            <a:extLst>
              <a:ext uri="{FF2B5EF4-FFF2-40B4-BE49-F238E27FC236}">
                <a16:creationId xmlns:a16="http://schemas.microsoft.com/office/drawing/2014/main" id="{BDAE8FEC-DE22-4718-B36A-3A0C8C7EBF53}"/>
              </a:ext>
            </a:extLst>
          </p:cNvPr>
          <p:cNvSpPr>
            <a:spLocks noGrp="1"/>
          </p:cNvSpPr>
          <p:nvPr>
            <p:ph type="sldNum" sz="quarter" idx="12"/>
          </p:nvPr>
        </p:nvSpPr>
        <p:spPr/>
        <p:txBody>
          <a:bodyPr/>
          <a:lstStyle/>
          <a:p>
            <a:fld id="{4FE89642-BFB8-4805-87A5-896CBA7AF180}" type="slidenum">
              <a:rPr lang="en-US" smtClean="0"/>
              <a:pPr/>
              <a:t>7</a:t>
            </a:fld>
            <a:endParaRPr lang="en-US"/>
          </a:p>
        </p:txBody>
      </p:sp>
    </p:spTree>
    <p:extLst>
      <p:ext uri="{BB962C8B-B14F-4D97-AF65-F5344CB8AC3E}">
        <p14:creationId xmlns:p14="http://schemas.microsoft.com/office/powerpoint/2010/main" val="764523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26F5B-B126-9FC6-C066-D78DCBBDE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D1CDD-4A7D-33E4-6E89-96BAE25729FC}"/>
              </a:ext>
            </a:extLst>
          </p:cNvPr>
          <p:cNvSpPr>
            <a:spLocks noGrp="1"/>
          </p:cNvSpPr>
          <p:nvPr>
            <p:ph type="title"/>
          </p:nvPr>
        </p:nvSpPr>
        <p:spPr/>
        <p:txBody>
          <a:bodyPr/>
          <a:lstStyle/>
          <a:p>
            <a:pPr algn="ctr"/>
            <a:r>
              <a:rPr lang="en-US" dirty="0"/>
              <a:t>Commercial Examples in 2012</a:t>
            </a:r>
          </a:p>
        </p:txBody>
      </p:sp>
      <p:graphicFrame>
        <p:nvGraphicFramePr>
          <p:cNvPr id="9" name="Table 9">
            <a:extLst>
              <a:ext uri="{FF2B5EF4-FFF2-40B4-BE49-F238E27FC236}">
                <a16:creationId xmlns:a16="http://schemas.microsoft.com/office/drawing/2014/main" id="{9442CC26-069E-4D05-0CC5-99809DA63729}"/>
              </a:ext>
            </a:extLst>
          </p:cNvPr>
          <p:cNvGraphicFramePr>
            <a:graphicFrameLocks noGrp="1"/>
          </p:cNvGraphicFramePr>
          <p:nvPr>
            <p:ph idx="1"/>
            <p:extLst>
              <p:ext uri="{D42A27DB-BD31-4B8C-83A1-F6EECF244321}">
                <p14:modId xmlns:p14="http://schemas.microsoft.com/office/powerpoint/2010/main" val="3277766862"/>
              </p:ext>
            </p:extLst>
          </p:nvPr>
        </p:nvGraphicFramePr>
        <p:xfrm>
          <a:off x="478394" y="1046404"/>
          <a:ext cx="11348248" cy="5201352"/>
        </p:xfrm>
        <a:graphic>
          <a:graphicData uri="http://schemas.openxmlformats.org/drawingml/2006/table">
            <a:tbl>
              <a:tblPr firstRow="1" bandRow="1">
                <a:tableStyleId>{5C22544A-7EE6-4342-B048-85BDC9FD1C3A}</a:tableStyleId>
              </a:tblPr>
              <a:tblGrid>
                <a:gridCol w="2324568">
                  <a:extLst>
                    <a:ext uri="{9D8B030D-6E8A-4147-A177-3AD203B41FA5}">
                      <a16:colId xmlns:a16="http://schemas.microsoft.com/office/drawing/2014/main" val="1479690024"/>
                    </a:ext>
                  </a:extLst>
                </a:gridCol>
                <a:gridCol w="4203628">
                  <a:extLst>
                    <a:ext uri="{9D8B030D-6E8A-4147-A177-3AD203B41FA5}">
                      <a16:colId xmlns:a16="http://schemas.microsoft.com/office/drawing/2014/main" val="1002301810"/>
                    </a:ext>
                  </a:extLst>
                </a:gridCol>
                <a:gridCol w="3646170">
                  <a:extLst>
                    <a:ext uri="{9D8B030D-6E8A-4147-A177-3AD203B41FA5}">
                      <a16:colId xmlns:a16="http://schemas.microsoft.com/office/drawing/2014/main" val="3348693199"/>
                    </a:ext>
                  </a:extLst>
                </a:gridCol>
                <a:gridCol w="1173882">
                  <a:extLst>
                    <a:ext uri="{9D8B030D-6E8A-4147-A177-3AD203B41FA5}">
                      <a16:colId xmlns:a16="http://schemas.microsoft.com/office/drawing/2014/main" val="1556311659"/>
                    </a:ext>
                  </a:extLst>
                </a:gridCol>
              </a:tblGrid>
              <a:tr h="497769">
                <a:tc>
                  <a:txBody>
                    <a:bodyPr/>
                    <a:lstStyle/>
                    <a:p>
                      <a:pPr algn="ctr"/>
                      <a:r>
                        <a:rPr lang="en-US" sz="1800" dirty="0">
                          <a:solidFill>
                            <a:schemeClr val="bg1"/>
                          </a:solidFill>
                          <a:latin typeface="+mj-lt"/>
                        </a:rPr>
                        <a:t>Beer Description</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Grain Bill</a:t>
                      </a:r>
                    </a:p>
                  </a:txBody>
                  <a:tcP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Hops</a:t>
                      </a:r>
                    </a:p>
                  </a:txBody>
                  <a:tcP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mj-lt"/>
                          <a:ea typeface="+mn-ea"/>
                          <a:cs typeface="+mn-cs"/>
                        </a:rPr>
                        <a:t>Yeast</a:t>
                      </a:r>
                    </a:p>
                  </a:txBody>
                  <a:tcPr>
                    <a:solidFill>
                      <a:schemeClr val="tx2"/>
                    </a:solidFill>
                  </a:tcPr>
                </a:tc>
                <a:extLst>
                  <a:ext uri="{0D108BD9-81ED-4DB2-BD59-A6C34878D82A}">
                    <a16:rowId xmlns:a16="http://schemas.microsoft.com/office/drawing/2014/main" val="2572828508"/>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C-40, Dextrin</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AMA, CEN, CAS, CHI, SIM</a:t>
                      </a:r>
                    </a:p>
                  </a:txBody>
                  <a:tcPr>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359020022"/>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World Beer Cup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C-10, </a:t>
                      </a:r>
                      <a:r>
                        <a:rPr kumimoji="0" lang="en-US" sz="1400" b="0" i="0" u="none" strike="noStrike" kern="1200" cap="none" spc="0" normalizeH="0" baseline="0" noProof="0" dirty="0" err="1">
                          <a:ln>
                            <a:noFill/>
                          </a:ln>
                          <a:solidFill>
                            <a:schemeClr val="tx2"/>
                          </a:solidFill>
                          <a:effectLst/>
                          <a:uLnTx/>
                          <a:uFillTx/>
                          <a:latin typeface="+mj-lt"/>
                          <a:ea typeface="+mn-ea"/>
                          <a:cs typeface="+mn-cs"/>
                        </a:rPr>
                        <a:t>Caravienne</a:t>
                      </a:r>
                      <a:r>
                        <a:rPr kumimoji="0" lang="en-US" sz="1400" b="0" i="0" u="none" strike="noStrike" kern="1200" cap="none" spc="0" normalizeH="0" baseline="0" noProof="0" dirty="0">
                          <a:ln>
                            <a:noFill/>
                          </a:ln>
                          <a:solidFill>
                            <a:schemeClr val="tx2"/>
                          </a:solidFill>
                          <a:effectLst/>
                          <a:uLnTx/>
                          <a:uFillTx/>
                          <a:latin typeface="+mj-lt"/>
                          <a:ea typeface="+mn-ea"/>
                          <a:cs typeface="+mn-cs"/>
                        </a:rPr>
                        <a:t>, Dextrin</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MAG, CTZ, WAR, AMA, SIM, CEN</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0255084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C-15, Wheat, Dextrin, Dextrose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 CAS, CEN, CTZ</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Liberty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4799788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GABF Gold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Munich, C-40, Dextrin</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MAG, WAR, CTZ, CAS, CEN, AMA, SIM</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64776883"/>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Maris Otter, C-10, C-40, Wheat, Dextrin, Dextrose</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CEN, CTZ, SIM, CIT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891061244"/>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Munich, C-15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CAS, CEN, CHI, SIM</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89390485"/>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C-15</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 CTZ, CEN</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10299629"/>
                  </a:ext>
                </a:extLst>
              </a:tr>
              <a:tr h="497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2"/>
                          </a:solidFill>
                          <a:effectLst/>
                          <a:uLnTx/>
                          <a:uFillTx/>
                          <a:latin typeface="+mj-lt"/>
                          <a:ea typeface="+mn-ea"/>
                          <a:cs typeface="+mn-cs"/>
                        </a:rPr>
                        <a:t>National Brand</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2-Row, C-60</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MAG, CRY, CIT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66320315"/>
                  </a:ext>
                </a:extLst>
              </a:tr>
              <a:tr h="49776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Most Common Ingredient</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2-Row, C-10-60, Dextrin</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Centennial, Simcoe, CTZ, Cascade, Chinook</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mj-lt"/>
                          <a:ea typeface="+mn-ea"/>
                          <a:cs typeface="+mn-cs"/>
                        </a:rPr>
                        <a:t>Chico</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46335983"/>
                  </a:ext>
                </a:extLst>
              </a:tr>
            </a:tbl>
          </a:graphicData>
        </a:graphic>
      </p:graphicFrame>
      <p:sp>
        <p:nvSpPr>
          <p:cNvPr id="3" name="Footer Placeholder 2">
            <a:extLst>
              <a:ext uri="{FF2B5EF4-FFF2-40B4-BE49-F238E27FC236}">
                <a16:creationId xmlns:a16="http://schemas.microsoft.com/office/drawing/2014/main" id="{AFA3CA2F-778D-4489-B8AF-C2947ECDED25}"/>
              </a:ext>
            </a:extLst>
          </p:cNvPr>
          <p:cNvSpPr>
            <a:spLocks noGrp="1"/>
          </p:cNvSpPr>
          <p:nvPr>
            <p:ph type="ftr" sz="quarter" idx="11"/>
          </p:nvPr>
        </p:nvSpPr>
        <p:spPr>
          <a:xfrm>
            <a:off x="3547872" y="6356350"/>
            <a:ext cx="8039844" cy="365125"/>
          </a:xfrm>
        </p:spPr>
        <p:txBody>
          <a:bodyPr/>
          <a:lstStyle/>
          <a:p>
            <a:r>
              <a:rPr lang="en-US" dirty="0">
                <a:solidFill>
                  <a:schemeClr val="tx2"/>
                </a:solidFill>
              </a:rPr>
              <a:t>Data From: IPA Brewing Techniques, Recipes, and the Evolution of India Pale Ale; Mitch Steele, 2012</a:t>
            </a:r>
          </a:p>
          <a:p>
            <a:endParaRPr lang="en-US" dirty="0"/>
          </a:p>
        </p:txBody>
      </p:sp>
      <p:sp>
        <p:nvSpPr>
          <p:cNvPr id="4" name="Slide Number Placeholder 3">
            <a:extLst>
              <a:ext uri="{FF2B5EF4-FFF2-40B4-BE49-F238E27FC236}">
                <a16:creationId xmlns:a16="http://schemas.microsoft.com/office/drawing/2014/main" id="{B45FABE5-AE80-8D29-3C09-DA1A176158ED}"/>
              </a:ext>
            </a:extLst>
          </p:cNvPr>
          <p:cNvSpPr>
            <a:spLocks noGrp="1"/>
          </p:cNvSpPr>
          <p:nvPr>
            <p:ph type="sldNum" sz="quarter" idx="12"/>
          </p:nvPr>
        </p:nvSpPr>
        <p:spPr/>
        <p:txBody>
          <a:bodyPr/>
          <a:lstStyle/>
          <a:p>
            <a:fld id="{4FE89642-BFB8-4805-87A5-896CBA7AF180}" type="slidenum">
              <a:rPr lang="en-US" smtClean="0"/>
              <a:pPr/>
              <a:t>8</a:t>
            </a:fld>
            <a:endParaRPr lang="en-US"/>
          </a:p>
        </p:txBody>
      </p:sp>
    </p:spTree>
    <p:extLst>
      <p:ext uri="{BB962C8B-B14F-4D97-AF65-F5344CB8AC3E}">
        <p14:creationId xmlns:p14="http://schemas.microsoft.com/office/powerpoint/2010/main" val="176262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B0D33-6B04-44C1-9E27-CD573C708898}"/>
              </a:ext>
            </a:extLst>
          </p:cNvPr>
          <p:cNvSpPr>
            <a:spLocks noGrp="1"/>
          </p:cNvSpPr>
          <p:nvPr>
            <p:ph type="title"/>
          </p:nvPr>
        </p:nvSpPr>
        <p:spPr>
          <a:xfrm>
            <a:off x="199333" y="244551"/>
            <a:ext cx="11627312" cy="801853"/>
          </a:xfrm>
        </p:spPr>
        <p:txBody>
          <a:bodyPr>
            <a:normAutofit/>
          </a:bodyPr>
          <a:lstStyle/>
          <a:p>
            <a:r>
              <a:rPr lang="en-US" sz="2400" dirty="0">
                <a:solidFill>
                  <a:schemeClr val="accent3"/>
                </a:solidFill>
              </a:rPr>
              <a:t>Classic West Coast IPA Example</a:t>
            </a:r>
          </a:p>
        </p:txBody>
      </p:sp>
      <p:sp>
        <p:nvSpPr>
          <p:cNvPr id="5" name="Content Placeholder 4">
            <a:extLst>
              <a:ext uri="{FF2B5EF4-FFF2-40B4-BE49-F238E27FC236}">
                <a16:creationId xmlns:a16="http://schemas.microsoft.com/office/drawing/2014/main" id="{FA733000-9BC4-BF7B-AB10-52A5DE7F9EFD}"/>
              </a:ext>
            </a:extLst>
          </p:cNvPr>
          <p:cNvSpPr>
            <a:spLocks noGrp="1"/>
          </p:cNvSpPr>
          <p:nvPr>
            <p:ph idx="1"/>
          </p:nvPr>
        </p:nvSpPr>
        <p:spPr>
          <a:xfrm>
            <a:off x="199333" y="1551642"/>
            <a:ext cx="5552243" cy="4361842"/>
          </a:xfrm>
        </p:spPr>
        <p:txBody>
          <a:bodyPr>
            <a:normAutofit/>
          </a:bodyPr>
          <a:lstStyle/>
          <a:p>
            <a:pPr marL="0" indent="0" fontAlgn="ctr">
              <a:buNone/>
            </a:pPr>
            <a:r>
              <a:rPr lang="nn-NO" sz="2400" b="1" dirty="0"/>
              <a:t>OG: </a:t>
            </a:r>
            <a:r>
              <a:rPr lang="nn-NO" sz="2400" dirty="0"/>
              <a:t>16.3</a:t>
            </a:r>
          </a:p>
          <a:p>
            <a:pPr marL="0" indent="0" fontAlgn="ctr">
              <a:buNone/>
            </a:pPr>
            <a:r>
              <a:rPr lang="nn-NO" sz="2400" b="1" dirty="0"/>
              <a:t>FG: </a:t>
            </a:r>
            <a:r>
              <a:rPr lang="nn-NO" sz="2400" dirty="0"/>
              <a:t>3.2</a:t>
            </a:r>
          </a:p>
          <a:p>
            <a:pPr marL="0" indent="0" fontAlgn="ctr">
              <a:buNone/>
            </a:pPr>
            <a:r>
              <a:rPr lang="nn-NO" sz="2400" b="1" dirty="0"/>
              <a:t>ABV: </a:t>
            </a:r>
            <a:r>
              <a:rPr lang="nn-NO" sz="2400" dirty="0"/>
              <a:t>7.0%</a:t>
            </a:r>
          </a:p>
          <a:p>
            <a:pPr marL="0" indent="0" fontAlgn="ctr">
              <a:buNone/>
            </a:pPr>
            <a:r>
              <a:rPr lang="nn-NO" sz="2400" b="1" dirty="0"/>
              <a:t>IBU: </a:t>
            </a:r>
            <a:r>
              <a:rPr lang="nn-NO" sz="2400" dirty="0"/>
              <a:t>68.0</a:t>
            </a:r>
          </a:p>
          <a:p>
            <a:pPr marL="0" indent="0" fontAlgn="ctr">
              <a:buNone/>
            </a:pPr>
            <a:r>
              <a:rPr lang="nn-NO" sz="2400" b="1" dirty="0"/>
              <a:t>SRM: </a:t>
            </a:r>
            <a:r>
              <a:rPr lang="nn-NO" sz="2400" dirty="0"/>
              <a:t>8.7</a:t>
            </a:r>
          </a:p>
          <a:p>
            <a:pPr marL="0" indent="0" fontAlgn="ctr">
              <a:buNone/>
            </a:pPr>
            <a:r>
              <a:rPr lang="nn-NO" sz="2400" b="1" dirty="0"/>
              <a:t>Grain Bill: </a:t>
            </a:r>
            <a:r>
              <a:rPr lang="nn-NO" sz="2400" dirty="0"/>
              <a:t>2-Row, Dextrin, C-40</a:t>
            </a:r>
          </a:p>
          <a:p>
            <a:pPr marL="0" indent="0" fontAlgn="ctr">
              <a:buNone/>
            </a:pPr>
            <a:r>
              <a:rPr lang="nn-NO" sz="2400" b="1" dirty="0"/>
              <a:t>Hops: </a:t>
            </a:r>
            <a:r>
              <a:rPr lang="nn-NO" sz="2400" dirty="0"/>
              <a:t>Centennial, Simcoe, CTZ</a:t>
            </a:r>
          </a:p>
          <a:p>
            <a:pPr marL="0" indent="0" fontAlgn="ctr">
              <a:buNone/>
            </a:pPr>
            <a:r>
              <a:rPr lang="nn-NO" sz="2400" b="1" dirty="0"/>
              <a:t>Yeast: </a:t>
            </a:r>
            <a:r>
              <a:rPr lang="nn-NO" sz="2400" dirty="0"/>
              <a:t>Chico Ale</a:t>
            </a:r>
            <a:endParaRPr lang="en-US" sz="2400" dirty="0"/>
          </a:p>
        </p:txBody>
      </p:sp>
      <p:sp>
        <p:nvSpPr>
          <p:cNvPr id="3" name="Footer Placeholder 2">
            <a:extLst>
              <a:ext uri="{FF2B5EF4-FFF2-40B4-BE49-F238E27FC236}">
                <a16:creationId xmlns:a16="http://schemas.microsoft.com/office/drawing/2014/main" id="{696A8520-27E6-4D28-B810-6E2B5380C5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59BCF7-779E-43AF-BB3E-1C86ED8EE2CB}"/>
              </a:ext>
            </a:extLst>
          </p:cNvPr>
          <p:cNvSpPr>
            <a:spLocks noGrp="1"/>
          </p:cNvSpPr>
          <p:nvPr>
            <p:ph type="sldNum" sz="quarter" idx="12"/>
          </p:nvPr>
        </p:nvSpPr>
        <p:spPr/>
        <p:txBody>
          <a:bodyPr/>
          <a:lstStyle/>
          <a:p>
            <a:fld id="{4FE89642-BFB8-4805-87A5-896CBA7AF180}" type="slidenum">
              <a:rPr lang="en-US" smtClean="0"/>
              <a:t>9</a:t>
            </a:fld>
            <a:endParaRPr lang="en-US"/>
          </a:p>
        </p:txBody>
      </p:sp>
      <p:pic>
        <p:nvPicPr>
          <p:cNvPr id="8" name="Picture 7">
            <a:extLst>
              <a:ext uri="{FF2B5EF4-FFF2-40B4-BE49-F238E27FC236}">
                <a16:creationId xmlns:a16="http://schemas.microsoft.com/office/drawing/2014/main" id="{E05497D6-96AF-66AA-C887-72D2E9513AE4}"/>
              </a:ext>
            </a:extLst>
          </p:cNvPr>
          <p:cNvPicPr>
            <a:picLocks noChangeAspect="1"/>
          </p:cNvPicPr>
          <p:nvPr/>
        </p:nvPicPr>
        <p:blipFill>
          <a:blip r:embed="rId2"/>
          <a:stretch>
            <a:fillRect/>
          </a:stretch>
        </p:blipFill>
        <p:spPr>
          <a:xfrm>
            <a:off x="2975453" y="1520456"/>
            <a:ext cx="1985670" cy="2212107"/>
          </a:xfrm>
          <a:prstGeom prst="rect">
            <a:avLst/>
          </a:prstGeom>
        </p:spPr>
      </p:pic>
      <p:pic>
        <p:nvPicPr>
          <p:cNvPr id="10" name="Picture 9">
            <a:extLst>
              <a:ext uri="{FF2B5EF4-FFF2-40B4-BE49-F238E27FC236}">
                <a16:creationId xmlns:a16="http://schemas.microsoft.com/office/drawing/2014/main" id="{B7F9582D-5E9C-E1B2-37B1-7CDFDE50B6F2}"/>
              </a:ext>
            </a:extLst>
          </p:cNvPr>
          <p:cNvPicPr>
            <a:picLocks noChangeAspect="1"/>
          </p:cNvPicPr>
          <p:nvPr/>
        </p:nvPicPr>
        <p:blipFill>
          <a:blip r:embed="rId3"/>
          <a:stretch>
            <a:fillRect/>
          </a:stretch>
        </p:blipFill>
        <p:spPr>
          <a:xfrm>
            <a:off x="6096000" y="616449"/>
            <a:ext cx="5930725" cy="5625102"/>
          </a:xfrm>
          <a:prstGeom prst="rect">
            <a:avLst/>
          </a:prstGeom>
        </p:spPr>
      </p:pic>
    </p:spTree>
    <p:extLst>
      <p:ext uri="{BB962C8B-B14F-4D97-AF65-F5344CB8AC3E}">
        <p14:creationId xmlns:p14="http://schemas.microsoft.com/office/powerpoint/2010/main" val="2651558024"/>
      </p:ext>
    </p:extLst>
  </p:cSld>
  <p:clrMapOvr>
    <a:masterClrMapping/>
  </p:clrMapOvr>
</p:sld>
</file>

<file path=ppt/theme/theme1.xml><?xml version="1.0" encoding="utf-8"?>
<a:theme xmlns:a="http://schemas.openxmlformats.org/drawingml/2006/main" name="Office Theme">
  <a:themeElements>
    <a:clrScheme name="Custom 2">
      <a:dk1>
        <a:srgbClr val="3A3838"/>
      </a:dk1>
      <a:lt1>
        <a:srgbClr val="FFFFFF"/>
      </a:lt1>
      <a:dk2>
        <a:srgbClr val="12284B"/>
      </a:dk2>
      <a:lt2>
        <a:srgbClr val="E1E8F2"/>
      </a:lt2>
      <a:accent1>
        <a:srgbClr val="00A7E1"/>
      </a:accent1>
      <a:accent2>
        <a:srgbClr val="467627"/>
      </a:accent2>
      <a:accent3>
        <a:srgbClr val="12284B"/>
      </a:accent3>
      <a:accent4>
        <a:srgbClr val="E1E8F2"/>
      </a:accent4>
      <a:accent5>
        <a:srgbClr val="B1C3DD"/>
      </a:accent5>
      <a:accent6>
        <a:srgbClr val="ECF1F5"/>
      </a:accent6>
      <a:hlink>
        <a:srgbClr val="467627"/>
      </a:hlink>
      <a:folHlink>
        <a:srgbClr val="B1C3DD"/>
      </a:folHlink>
    </a:clrScheme>
    <a:fontScheme name="Custom 24">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b0c3a98-21cc-4aca-921c-c108a9cf5b49" xsi:nil="true"/>
    <lcf76f155ced4ddcb4097134ff3c332f xmlns="5ad49b0f-19f9-487e-963a-45edcaba9eb8">
      <Terms xmlns="http://schemas.microsoft.com/office/infopath/2007/PartnerControls"/>
    </lcf76f155ced4ddcb4097134ff3c332f>
    <Thumbnail xmlns="5ad49b0f-19f9-487e-963a-45edcaba9eb8">
      <Url xsi:nil="true"/>
      <Description xsi:nil="true"/>
    </Thumbnai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2CECADB9C67E479E902A30729264F3" ma:contentTypeVersion="15" ma:contentTypeDescription="Create a new document." ma:contentTypeScope="" ma:versionID="c1af67492242e48e8a5fbf3a23130dde">
  <xsd:schema xmlns:xsd="http://www.w3.org/2001/XMLSchema" xmlns:xs="http://www.w3.org/2001/XMLSchema" xmlns:p="http://schemas.microsoft.com/office/2006/metadata/properties" xmlns:ns2="5ad49b0f-19f9-487e-963a-45edcaba9eb8" xmlns:ns3="bb0c3a98-21cc-4aca-921c-c108a9cf5b49" targetNamespace="http://schemas.microsoft.com/office/2006/metadata/properties" ma:root="true" ma:fieldsID="66be442f7bf135d91c9583c1ea883c50" ns2:_="" ns3:_="">
    <xsd:import namespace="5ad49b0f-19f9-487e-963a-45edcaba9eb8"/>
    <xsd:import namespace="bb0c3a98-21cc-4aca-921c-c108a9cf5b49"/>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d49b0f-19f9-487e-963a-45edcaba9eb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b0ff429-1d49-4ce9-a2df-389f72be0440"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Thumbnail" ma:index="20" nillable="true" ma:displayName="Thumbnail" ma:format="Hyperlink" ma:internalName="Thumbnail">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0c3a98-21cc-4aca-921c-c108a9cf5b49"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2c3cdd8-9f6a-47a8-8e77-73c36e513ab1}" ma:internalName="TaxCatchAll" ma:showField="CatchAllData" ma:web="bb0c3a98-21cc-4aca-921c-c108a9cf5b4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09BCC4-B1A9-4870-B80B-6881A137BB31}">
  <ds:schemaRefs>
    <ds:schemaRef ds:uri="http://purl.org/dc/terms/"/>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http://www.w3.org/XML/1998/namespace"/>
    <ds:schemaRef ds:uri="http://schemas.microsoft.com/office/2006/documentManagement/types"/>
    <ds:schemaRef ds:uri="bb0c3a98-21cc-4aca-921c-c108a9cf5b49"/>
    <ds:schemaRef ds:uri="5ad49b0f-19f9-487e-963a-45edcaba9eb8"/>
    <ds:schemaRef ds:uri="http://purl.org/dc/dcmitype/"/>
  </ds:schemaRefs>
</ds:datastoreItem>
</file>

<file path=customXml/itemProps2.xml><?xml version="1.0" encoding="utf-8"?>
<ds:datastoreItem xmlns:ds="http://schemas.openxmlformats.org/officeDocument/2006/customXml" ds:itemID="{B0F4EC87-7137-4534-8549-79AF0CA004CA}">
  <ds:schemaRefs>
    <ds:schemaRef ds:uri="http://schemas.microsoft.com/sharepoint/v3/contenttype/forms"/>
  </ds:schemaRefs>
</ds:datastoreItem>
</file>

<file path=customXml/itemProps3.xml><?xml version="1.0" encoding="utf-8"?>
<ds:datastoreItem xmlns:ds="http://schemas.openxmlformats.org/officeDocument/2006/customXml" ds:itemID="{13D8828A-5917-4298-921E-559F350DC088}">
  <ds:schemaRefs>
    <ds:schemaRef ds:uri="5ad49b0f-19f9-487e-963a-45edcaba9eb8"/>
    <ds:schemaRef ds:uri="bb0c3a98-21cc-4aca-921c-c108a9cf5b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32343</TotalTime>
  <Words>3827</Words>
  <Application>Microsoft Office PowerPoint</Application>
  <PresentationFormat>Widescreen</PresentationFormat>
  <Paragraphs>718</Paragraphs>
  <Slides>39</Slides>
  <Notes>16</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The Evolution of West Coast IPA: What’s Changed, What Matters, and How You Can Leverage Data To Create Modern West Coast IPA’s</vt:lpstr>
      <vt:lpstr>Agenda </vt:lpstr>
      <vt:lpstr>Classic West Coast IPA</vt:lpstr>
      <vt:lpstr>When you think about classic west coast IPA, what comes to mind?  </vt:lpstr>
      <vt:lpstr>Key Attributes of Classic West Coast IPA</vt:lpstr>
      <vt:lpstr>Key Attributes of Classic West Coast IPA</vt:lpstr>
      <vt:lpstr>Commercial Examples in 2012</vt:lpstr>
      <vt:lpstr>Commercial Examples in 2012</vt:lpstr>
      <vt:lpstr>Classic West Coast IPA Example</vt:lpstr>
      <vt:lpstr>Modern West Coast IPA</vt:lpstr>
      <vt:lpstr>When you think about Modern West Coast IPA, What Comes to Mind? </vt:lpstr>
      <vt:lpstr>Key Attributes of Modern West Coast IPA</vt:lpstr>
      <vt:lpstr>Key Attributes of Modern West Coast IPA</vt:lpstr>
      <vt:lpstr>What Expectations Changed? </vt:lpstr>
      <vt:lpstr>Modern West Coast IPA Survey</vt:lpstr>
      <vt:lpstr>Surveyed Group </vt:lpstr>
      <vt:lpstr>West Coast-Style IPA Winner Specs</vt:lpstr>
      <vt:lpstr>West Coast-Style IPA Winner Ingredients</vt:lpstr>
      <vt:lpstr>West Coast-Style IPA Winner Hop Products </vt:lpstr>
      <vt:lpstr>West Coast-Style IPA Winner Hopping Amounts/ Timing</vt:lpstr>
      <vt:lpstr>West Coast-Style IPA Winner Process Aids</vt:lpstr>
      <vt:lpstr>How Survey Participants Described Modern West Coast IPA vs Classic West Coast IPA</vt:lpstr>
      <vt:lpstr>Key Tips from Survey Participants</vt:lpstr>
      <vt:lpstr>Putting It All Together </vt:lpstr>
      <vt:lpstr>2012 vs 2026: How to adjust based on the data</vt:lpstr>
      <vt:lpstr>Selecting Malt for Modern West Coast IPA</vt:lpstr>
      <vt:lpstr>Other Malt/Adjunct Considerations</vt:lpstr>
      <vt:lpstr>Choosing Hops for Modern West Coast IPA</vt:lpstr>
      <vt:lpstr>Other Hop Considerations</vt:lpstr>
      <vt:lpstr>Yeast Considerations </vt:lpstr>
      <vt:lpstr>Putting It Together- Modern West Coast IPA Example  </vt:lpstr>
      <vt:lpstr>Putting It Together- Modern West Coast IPA Example  </vt:lpstr>
      <vt:lpstr>Mash &amp; Lauter</vt:lpstr>
      <vt:lpstr>Boil &amp; Whirlpool</vt:lpstr>
      <vt:lpstr>Knockout &amp; Fermentation</vt:lpstr>
      <vt:lpstr>Dry Hop</vt:lpstr>
      <vt:lpstr>Conditioning &amp; Packaging </vt:lpstr>
      <vt:lpstr>Last step… Enjoy!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Winterer</dc:creator>
  <cp:lastModifiedBy>CJ Penzone</cp:lastModifiedBy>
  <cp:revision>5</cp:revision>
  <dcterms:created xsi:type="dcterms:W3CDTF">2021-09-22T14:14:18Z</dcterms:created>
  <dcterms:modified xsi:type="dcterms:W3CDTF">2026-08-12T19:32:54Z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0x010100832CECADB9C67E479E902A30729264F3</vt:lpwstr>
  </property>
  <property fmtid="{D5CDD505-2E9C-101B-9397-08002B2CF9AE}" pid="3" name="MediaServiceImageTags">
    <vt:lpwstr/>
  </property>
</Properties>
</file>